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foidevice.fr/comment-activer-le-clavier-autocorrection-de-lios-5-sans-jailbreak/"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71fa2ad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e71fa2ad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https://www.pinterest.fr/pin/34973334585819453/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b86288d585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b86288d585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b86288d585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b86288d58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b86288d585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b86288d585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86288d585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86288d58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https://www.researchgate.net/figure/screenshot-of-coh-metrix-30-showing-the-textbox-where-sample-texts-are-inputted_fig2_334046342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71fa2ad9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71fa2ad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e71fa2ad9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e71fa2ad9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71fa2ad9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71fa2ad9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https://www.istockphoto.com/illustrations/self-improvement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86288d58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86288d58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https://www.istockphoto.com/illustrations/self-improvement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86288d585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b86288d58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71fa2ad9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71fa2ad9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e71fa2ad9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e71fa2ad9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71fa2ad9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71fa2ad9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https://infoidevice.fr/comment-activer-le-clavier-autocorrection-de-lios-5-sans-jailbreak/</a:t>
            </a:r>
            <a:endParaRPr/>
          </a:p>
          <a:p>
            <a:pPr indent="0" lvl="0" marL="0" rtl="0" algn="l">
              <a:spcBef>
                <a:spcPts val="0"/>
              </a:spcBef>
              <a:spcAft>
                <a:spcPts val="0"/>
              </a:spcAft>
              <a:buNone/>
            </a:pPr>
            <a:r>
              <a:rPr lang="en"/>
              <a:t>https://phys.org/news/2009-03-wolfram-alpha-google.html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BMWbwhXsMFjtfRKug2X-d1nFXjgb2y7b/view"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kWmX3pd1f10"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iKhnQhey5rqoUKF7ezMbYUcV5Jdp0Bfm/view"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819150" y="399325"/>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Chapter 1: </a:t>
            </a:r>
            <a:endParaRPr/>
          </a:p>
          <a:p>
            <a:pPr indent="0" lvl="0" marL="0" rtl="0" algn="ctr">
              <a:spcBef>
                <a:spcPts val="0"/>
              </a:spcBef>
              <a:spcAft>
                <a:spcPts val="0"/>
              </a:spcAft>
              <a:buNone/>
            </a:pPr>
            <a:r>
              <a:rPr lang="en"/>
              <a:t>Artificial Intelligence</a:t>
            </a:r>
            <a:endParaRPr/>
          </a:p>
        </p:txBody>
      </p:sp>
      <p:pic>
        <p:nvPicPr>
          <p:cNvPr id="129" name="Google Shape;129;p13"/>
          <p:cNvPicPr preferRelativeResize="0"/>
          <p:nvPr/>
        </p:nvPicPr>
        <p:blipFill>
          <a:blip r:embed="rId3">
            <a:alphaModFix/>
          </a:blip>
          <a:stretch>
            <a:fillRect/>
          </a:stretch>
        </p:blipFill>
        <p:spPr>
          <a:xfrm>
            <a:off x="3351975" y="1531575"/>
            <a:ext cx="2762425" cy="32237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nvSpPr>
        <p:spPr>
          <a:xfrm>
            <a:off x="446375" y="589975"/>
            <a:ext cx="461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a:ea typeface="Times"/>
                <a:cs typeface="Times"/>
                <a:sym typeface="Times"/>
              </a:rPr>
              <a:t>Other tools, to improve your knowledge or skill capabilities, concerning your writing: </a:t>
            </a:r>
            <a:endParaRPr>
              <a:latin typeface="Times"/>
              <a:ea typeface="Times"/>
              <a:cs typeface="Times"/>
              <a:sym typeface="Times"/>
            </a:endParaRPr>
          </a:p>
        </p:txBody>
      </p:sp>
      <p:sp>
        <p:nvSpPr>
          <p:cNvPr id="197" name="Google Shape;197;p22"/>
          <p:cNvSpPr txBox="1"/>
          <p:nvPr/>
        </p:nvSpPr>
        <p:spPr>
          <a:xfrm>
            <a:off x="1372550" y="2181325"/>
            <a:ext cx="484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98" name="Google Shape;198;p22"/>
          <p:cNvPicPr preferRelativeResize="0"/>
          <p:nvPr/>
        </p:nvPicPr>
        <p:blipFill>
          <a:blip r:embed="rId3">
            <a:alphaModFix/>
          </a:blip>
          <a:stretch>
            <a:fillRect/>
          </a:stretch>
        </p:blipFill>
        <p:spPr>
          <a:xfrm>
            <a:off x="5355176" y="1066800"/>
            <a:ext cx="3229574" cy="1816649"/>
          </a:xfrm>
          <a:prstGeom prst="rect">
            <a:avLst/>
          </a:prstGeom>
          <a:noFill/>
          <a:ln>
            <a:noFill/>
          </a:ln>
          <a:effectLst>
            <a:outerShdw blurRad="57150" rotWithShape="0" algn="bl" dir="5400000" dist="19050">
              <a:srgbClr val="000000">
                <a:alpha val="50000"/>
              </a:srgbClr>
            </a:outerShdw>
          </a:effectLst>
        </p:spPr>
      </p:pic>
      <p:sp>
        <p:nvSpPr>
          <p:cNvPr id="199" name="Google Shape;199;p22"/>
          <p:cNvSpPr txBox="1"/>
          <p:nvPr/>
        </p:nvSpPr>
        <p:spPr>
          <a:xfrm>
            <a:off x="6719175" y="3099100"/>
            <a:ext cx="213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Writing Pal</a:t>
            </a:r>
            <a:endParaRPr>
              <a:latin typeface="Calibri"/>
              <a:ea typeface="Calibri"/>
              <a:cs typeface="Calibri"/>
              <a:sym typeface="Calibri"/>
            </a:endParaRPr>
          </a:p>
        </p:txBody>
      </p:sp>
      <p:sp>
        <p:nvSpPr>
          <p:cNvPr id="200" name="Google Shape;200;p22"/>
          <p:cNvSpPr txBox="1"/>
          <p:nvPr/>
        </p:nvSpPr>
        <p:spPr>
          <a:xfrm>
            <a:off x="446375" y="3587450"/>
            <a:ext cx="1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01" name="Google Shape;201;p22"/>
          <p:cNvPicPr preferRelativeResize="0"/>
          <p:nvPr/>
        </p:nvPicPr>
        <p:blipFill>
          <a:blip r:embed="rId4">
            <a:alphaModFix/>
          </a:blip>
          <a:stretch>
            <a:fillRect/>
          </a:stretch>
        </p:blipFill>
        <p:spPr>
          <a:xfrm>
            <a:off x="944750" y="2571747"/>
            <a:ext cx="3499400" cy="1294775"/>
          </a:xfrm>
          <a:prstGeom prst="rect">
            <a:avLst/>
          </a:prstGeom>
          <a:noFill/>
          <a:ln>
            <a:noFill/>
          </a:ln>
          <a:effectLst>
            <a:outerShdw blurRad="57150" rotWithShape="0" algn="bl" dir="5400000" dist="19050">
              <a:srgbClr val="000000">
                <a:alpha val="50000"/>
              </a:srgbClr>
            </a:outerShdw>
          </a:effectLst>
        </p:spPr>
      </p:pic>
      <p:sp>
        <p:nvSpPr>
          <p:cNvPr id="202" name="Google Shape;202;p22"/>
          <p:cNvSpPr txBox="1"/>
          <p:nvPr/>
        </p:nvSpPr>
        <p:spPr>
          <a:xfrm>
            <a:off x="1372550" y="3637975"/>
            <a:ext cx="29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WolframAlpha</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nvSpPr>
        <p:spPr>
          <a:xfrm>
            <a:off x="454800" y="522600"/>
            <a:ext cx="4319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a:ea typeface="Times"/>
                <a:cs typeface="Times"/>
                <a:sym typeface="Times"/>
              </a:rPr>
              <a:t>But there is a “margin of error”, none of these tools are flawless. </a:t>
            </a:r>
            <a:endParaRPr>
              <a:latin typeface="Times"/>
              <a:ea typeface="Times"/>
              <a:cs typeface="Times"/>
              <a:sym typeface="Times"/>
            </a:endParaRPr>
          </a:p>
        </p:txBody>
      </p:sp>
      <p:sp>
        <p:nvSpPr>
          <p:cNvPr id="208" name="Google Shape;208;p23"/>
          <p:cNvSpPr txBox="1"/>
          <p:nvPr/>
        </p:nvSpPr>
        <p:spPr>
          <a:xfrm>
            <a:off x="5094150" y="994125"/>
            <a:ext cx="3300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chemeClr val="accent1"/>
                </a:solidFill>
                <a:latin typeface="Calibri"/>
                <a:ea typeface="Calibri"/>
                <a:cs typeface="Calibri"/>
                <a:sym typeface="Calibri"/>
              </a:rPr>
              <a:t>Blade Runner</a:t>
            </a:r>
            <a:r>
              <a:rPr lang="en" sz="1600">
                <a:solidFill>
                  <a:schemeClr val="accent1"/>
                </a:solidFill>
                <a:latin typeface="Calibri"/>
                <a:ea typeface="Calibri"/>
                <a:cs typeface="Calibri"/>
                <a:sym typeface="Calibri"/>
              </a:rPr>
              <a:t>, Ridley Scott, 1982</a:t>
            </a:r>
            <a:endParaRPr sz="1600">
              <a:solidFill>
                <a:schemeClr val="accent1"/>
              </a:solidFill>
              <a:latin typeface="Calibri"/>
              <a:ea typeface="Calibri"/>
              <a:cs typeface="Calibri"/>
              <a:sym typeface="Calibri"/>
            </a:endParaRPr>
          </a:p>
        </p:txBody>
      </p:sp>
      <p:sp>
        <p:nvSpPr>
          <p:cNvPr id="209" name="Google Shape;209;p23"/>
          <p:cNvSpPr txBox="1"/>
          <p:nvPr/>
        </p:nvSpPr>
        <p:spPr>
          <a:xfrm>
            <a:off x="3056525" y="4320000"/>
            <a:ext cx="63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a:ea typeface="Times"/>
                <a:cs typeface="Times"/>
                <a:sym typeface="Times"/>
              </a:rPr>
              <a:t>Doesn’t that remind you of the Alan Turing test? </a:t>
            </a:r>
            <a:endParaRPr>
              <a:latin typeface="Times"/>
              <a:ea typeface="Times"/>
              <a:cs typeface="Times"/>
              <a:sym typeface="Times"/>
            </a:endParaRPr>
          </a:p>
        </p:txBody>
      </p:sp>
      <p:pic>
        <p:nvPicPr>
          <p:cNvPr id="210" name="Google Shape;210;p23" title="Blade Runner.mp4">
            <a:hlinkClick r:id="rId3"/>
          </p:cNvPr>
          <p:cNvPicPr preferRelativeResize="0"/>
          <p:nvPr/>
        </p:nvPicPr>
        <p:blipFill>
          <a:blip r:embed="rId4">
            <a:alphaModFix/>
          </a:blip>
          <a:stretch>
            <a:fillRect/>
          </a:stretch>
        </p:blipFill>
        <p:spPr>
          <a:xfrm>
            <a:off x="538838" y="1172350"/>
            <a:ext cx="4151324" cy="311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GPT-3</a:t>
            </a:r>
            <a:endParaRPr/>
          </a:p>
        </p:txBody>
      </p:sp>
      <p:pic>
        <p:nvPicPr>
          <p:cNvPr id="216" name="Google Shape;216;p24"/>
          <p:cNvPicPr preferRelativeResize="0"/>
          <p:nvPr/>
        </p:nvPicPr>
        <p:blipFill>
          <a:blip r:embed="rId3">
            <a:alphaModFix/>
          </a:blip>
          <a:stretch>
            <a:fillRect/>
          </a:stretch>
        </p:blipFill>
        <p:spPr>
          <a:xfrm>
            <a:off x="455525" y="1718225"/>
            <a:ext cx="3812624" cy="2144599"/>
          </a:xfrm>
          <a:prstGeom prst="rect">
            <a:avLst/>
          </a:prstGeom>
          <a:noFill/>
          <a:ln>
            <a:noFill/>
          </a:ln>
          <a:effectLst>
            <a:outerShdw blurRad="57150" rotWithShape="0" algn="bl" dir="5400000" dist="19050">
              <a:srgbClr val="000000">
                <a:alpha val="50000"/>
              </a:srgbClr>
            </a:outerShdw>
          </a:effectLst>
        </p:spPr>
      </p:pic>
      <p:sp>
        <p:nvSpPr>
          <p:cNvPr id="217" name="Google Shape;217;p24"/>
          <p:cNvSpPr txBox="1"/>
          <p:nvPr/>
        </p:nvSpPr>
        <p:spPr>
          <a:xfrm>
            <a:off x="5035225" y="1760325"/>
            <a:ext cx="358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8" name="Google Shape;218;p24"/>
          <p:cNvSpPr txBox="1"/>
          <p:nvPr/>
        </p:nvSpPr>
        <p:spPr>
          <a:xfrm>
            <a:off x="4454250" y="1297225"/>
            <a:ext cx="370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a:ea typeface="Times"/>
                <a:cs typeface="Times"/>
                <a:sym typeface="Times"/>
              </a:rPr>
              <a:t>An Artificial Intelligence tool which has numerous capabilities. </a:t>
            </a:r>
            <a:endParaRPr>
              <a:latin typeface="Times"/>
              <a:ea typeface="Times"/>
              <a:cs typeface="Times"/>
              <a:sym typeface="Times"/>
            </a:endParaRPr>
          </a:p>
        </p:txBody>
      </p:sp>
      <p:sp>
        <p:nvSpPr>
          <p:cNvPr id="219" name="Google Shape;219;p24"/>
          <p:cNvSpPr txBox="1"/>
          <p:nvPr/>
        </p:nvSpPr>
        <p:spPr>
          <a:xfrm>
            <a:off x="4681575" y="2686550"/>
            <a:ext cx="4058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a:ea typeface="Times"/>
                <a:cs typeface="Times"/>
                <a:sym typeface="Times"/>
              </a:rPr>
              <a:t>But with some shortcomings; </a:t>
            </a:r>
            <a:endParaRPr>
              <a:latin typeface="Times"/>
              <a:ea typeface="Times"/>
              <a:cs typeface="Times"/>
              <a:sym typeface="Times"/>
            </a:endParaRPr>
          </a:p>
          <a:p>
            <a:pPr indent="0" lvl="0" marL="0" rtl="0" algn="l">
              <a:spcBef>
                <a:spcPts val="0"/>
              </a:spcBef>
              <a:spcAft>
                <a:spcPts val="0"/>
              </a:spcAft>
              <a:buNone/>
            </a:pPr>
            <a:r>
              <a:rPr lang="en">
                <a:latin typeface="Times"/>
                <a:ea typeface="Times"/>
                <a:cs typeface="Times"/>
                <a:sym typeface="Times"/>
              </a:rPr>
              <a:t>For </a:t>
            </a:r>
            <a:r>
              <a:rPr lang="en">
                <a:latin typeface="Times"/>
                <a:ea typeface="Times"/>
                <a:cs typeface="Times"/>
                <a:sym typeface="Times"/>
              </a:rPr>
              <a:t>example</a:t>
            </a:r>
            <a:r>
              <a:rPr lang="en">
                <a:latin typeface="Times"/>
                <a:ea typeface="Times"/>
                <a:cs typeface="Times"/>
                <a:sym typeface="Times"/>
              </a:rPr>
              <a:t>, the one to make the AI give the answer of what we ask but not necessarily of what we want.</a:t>
            </a:r>
            <a:endParaRPr>
              <a:latin typeface="Times"/>
              <a:ea typeface="Times"/>
              <a:cs typeface="Times"/>
              <a:sym typeface="Time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Coh-Metrix</a:t>
            </a:r>
            <a:endParaRPr/>
          </a:p>
        </p:txBody>
      </p:sp>
      <p:pic>
        <p:nvPicPr>
          <p:cNvPr id="225" name="Google Shape;225;p25"/>
          <p:cNvPicPr preferRelativeResize="0"/>
          <p:nvPr/>
        </p:nvPicPr>
        <p:blipFill>
          <a:blip r:embed="rId3">
            <a:alphaModFix/>
          </a:blip>
          <a:stretch>
            <a:fillRect/>
          </a:stretch>
        </p:blipFill>
        <p:spPr>
          <a:xfrm>
            <a:off x="5911625" y="959050"/>
            <a:ext cx="2499488" cy="3038500"/>
          </a:xfrm>
          <a:prstGeom prst="rect">
            <a:avLst/>
          </a:prstGeom>
          <a:noFill/>
          <a:ln>
            <a:noFill/>
          </a:ln>
          <a:effectLst>
            <a:outerShdw blurRad="57150" rotWithShape="0" algn="bl" dir="5400000" dist="19050">
              <a:srgbClr val="000000">
                <a:alpha val="50000"/>
              </a:srgbClr>
            </a:outerShdw>
          </a:effectLst>
        </p:spPr>
      </p:pic>
      <p:sp>
        <p:nvSpPr>
          <p:cNvPr id="226" name="Google Shape;226;p25"/>
          <p:cNvSpPr txBox="1"/>
          <p:nvPr/>
        </p:nvSpPr>
        <p:spPr>
          <a:xfrm>
            <a:off x="656875" y="1844525"/>
            <a:ext cx="42015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Times"/>
                <a:ea typeface="Times"/>
                <a:cs typeface="Times"/>
                <a:sym typeface="Times"/>
              </a:rPr>
              <a:t>One of Coh-Metrix's intentions settles on the subject of the coherence in the mind of the reader.</a:t>
            </a:r>
            <a:endParaRPr>
              <a:latin typeface="Calibri"/>
              <a:ea typeface="Calibri"/>
              <a:cs typeface="Calibri"/>
              <a:sym typeface="Calibri"/>
            </a:endParaRPr>
          </a:p>
        </p:txBody>
      </p:sp>
      <p:sp>
        <p:nvSpPr>
          <p:cNvPr id="227" name="Google Shape;227;p25"/>
          <p:cNvSpPr txBox="1"/>
          <p:nvPr/>
        </p:nvSpPr>
        <p:spPr>
          <a:xfrm>
            <a:off x="2340850" y="2888600"/>
            <a:ext cx="30987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latin typeface="Times"/>
                <a:ea typeface="Times"/>
                <a:cs typeface="Times"/>
                <a:sym typeface="Times"/>
              </a:rPr>
              <a:t>This tool enables future journalists as you to be helped in choosing the most appropriate words and tone as possible, according to what you want to say, but also according to who you want to be.</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567750"/>
            <a:ext cx="7505700" cy="954600"/>
          </a:xfrm>
          <a:prstGeom prst="rect">
            <a:avLst/>
          </a:prstGeom>
        </p:spPr>
        <p:txBody>
          <a:bodyPr anchorCtr="0" anchor="t" bIns="91425" lIns="91425" spcFirstLastPara="1" rIns="91425" wrap="square" tIns="91425">
            <a:normAutofit fontScale="90000"/>
          </a:bodyPr>
          <a:lstStyle/>
          <a:p>
            <a:pPr indent="-348615" lvl="0" marL="457200" rtl="0" algn="l">
              <a:lnSpc>
                <a:spcPct val="115000"/>
              </a:lnSpc>
              <a:spcBef>
                <a:spcPts val="0"/>
              </a:spcBef>
              <a:spcAft>
                <a:spcPts val="0"/>
              </a:spcAft>
              <a:buClr>
                <a:schemeClr val="lt1"/>
              </a:buClr>
              <a:buSzPct val="100000"/>
              <a:buFont typeface="Times"/>
              <a:buAutoNum type="arabicPeriod"/>
            </a:pPr>
            <a:r>
              <a:rPr lang="en" sz="2100">
                <a:latin typeface="Times"/>
                <a:ea typeface="Times"/>
                <a:cs typeface="Times"/>
                <a:sym typeface="Times"/>
              </a:rPr>
              <a:t>AI : historical, target, purpose, capabilities</a:t>
            </a:r>
            <a:endParaRPr sz="2100">
              <a:latin typeface="Times"/>
              <a:ea typeface="Times"/>
              <a:cs typeface="Times"/>
              <a:sym typeface="Times"/>
            </a:endParaRPr>
          </a:p>
          <a:p>
            <a:pPr indent="0" lvl="0" marL="0" rtl="0" algn="l">
              <a:spcBef>
                <a:spcPts val="0"/>
              </a:spcBef>
              <a:spcAft>
                <a:spcPts val="0"/>
              </a:spcAft>
              <a:buNone/>
            </a:pPr>
            <a:r>
              <a:t/>
            </a:r>
            <a:endParaRPr/>
          </a:p>
        </p:txBody>
      </p:sp>
      <p:sp>
        <p:nvSpPr>
          <p:cNvPr id="135" name="Google Shape;135;p14"/>
          <p:cNvSpPr txBox="1"/>
          <p:nvPr>
            <p:ph idx="1" type="body"/>
          </p:nvPr>
        </p:nvSpPr>
        <p:spPr>
          <a:xfrm>
            <a:off x="269250" y="1329500"/>
            <a:ext cx="8605500" cy="352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descr="Subscribe here: https://goo.gl/9FS8uF&#10;Check out the previous episode: https://youtu.be/uuxoThzFPPw&#10;Become a Patreon!: https://www.patreon.com/ColdFusion_TV&#10;&#10;IBM Watson: https://youtu.be/yXcDir9Y9CI&#10;&#10;Google's Deep Mind: https://youtu.be/TnUYcTuZJpM&#10;&#10;Hi, welcome to ColdFusion (formerly known as ColdfusTion).&#10;Experience the cutting edge of the world around us in a fun relaxed atmosphere.&#10;&#10;Sources:&#10;&#10;https://googleblog.blogspot.com.au/2016/01/alphago-machine-learning-game-go.html&#10;&#10;http://www.livinginternet.com/i/ii_ai.htm&#10;&#10;http://www.computerworld.com/article/2906336/emerging-technology/what-is-artificial-intelligence.html&#10;&#10;http://www.computerworld.com/article/3040563/enterprise-applications/5-things-you-need-to-know-about-ai-cognitive-neural-and-deep-oh-my.html&#10;&#10;http://www.alanturing.net/turing_archive/pages/reference%20articles/what%20is%20ai.html&#10;&#10;http://www-formal.stanford.edu/jmc/history/dartmouth/dartmouth.html&#10;&#10;https://www.quora.com/What-are-the-main-differences-between-artificial-intelligence-and-machine-learning&#10;&#10;http://www-formal.stanford.edu/jmc/whatisai/node1.html&#10;&#10;http://www-formal.stanford.edu/jmc/whatisai/node2.html&#10;&#10;http://www-formal.stanford.edu/jmc/whatisai/node3.html&#10;&#10;https://www.pearsonhighered.com/program/Turban-Expert-Systems-and-Applied-Artificial-Intelligence/PGM148633.html&#10;&#10;//Soundtrack//&#10;&#10;0:00 Vandera - Is it real&#10;&#10;1:21 David Keno - Golden Ticket (Original Mix)&#10;&#10;3:31 Essáy &amp; CoMa - Deceptive&#10;&#10;4:50 Deccies - Subtle&#10;&#10;6:44 Siarate - Float&#10;&#10;8:52 Alicks - I Don't Have A Choice&#10;&#10;» Google + | http://www.google.com/+coldfustion&#10;&#10;» Facebook | https://www.facebook.com/ColdFusionTV&#10;&#10;» My music | t.guarva.com.au/BurnWater http://burnwater.bandcamp.com or &#10;» http://www.soundcloud.com/burnwater&#10;» https://www.patreon.com/ColdFusion_TV&#10;» Collection of music used in videos: https://www.youtube.com/watch?v=YOrJJKW31OA&#10;&#10;Producer: Dagogo Altraide&#10;&#10;Editing website: www.cfnstudios.com&#10;&#10;Coldfusion Android Launcher: https://play.google.com/store/apps/details?id=nqr.coldfustion.com&amp;hl=en&#10;&#10;» Twitter | @ColdFusionTV" id="136" name="Google Shape;136;p14" title="What is Artificial Intelligence Exactly?">
            <a:hlinkClick r:id="rId3"/>
          </p:cNvPr>
          <p:cNvPicPr preferRelativeResize="0"/>
          <p:nvPr/>
        </p:nvPicPr>
        <p:blipFill>
          <a:blip r:embed="rId4">
            <a:alphaModFix/>
          </a:blip>
          <a:stretch>
            <a:fillRect/>
          </a:stretch>
        </p:blipFill>
        <p:spPr>
          <a:xfrm>
            <a:off x="445400" y="1635688"/>
            <a:ext cx="3884725" cy="2913525"/>
          </a:xfrm>
          <a:prstGeom prst="rect">
            <a:avLst/>
          </a:prstGeom>
          <a:noFill/>
          <a:ln>
            <a:noFill/>
          </a:ln>
          <a:effectLst>
            <a:outerShdw blurRad="57150" rotWithShape="0" algn="bl" dir="5400000" dist="19050">
              <a:srgbClr val="000000">
                <a:alpha val="50000"/>
              </a:srgbClr>
            </a:outerShdw>
          </a:effectLst>
        </p:spPr>
      </p:pic>
      <p:sp>
        <p:nvSpPr>
          <p:cNvPr id="137" name="Google Shape;137;p14"/>
          <p:cNvSpPr txBox="1"/>
          <p:nvPr/>
        </p:nvSpPr>
        <p:spPr>
          <a:xfrm>
            <a:off x="4884675" y="1970375"/>
            <a:ext cx="37875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latin typeface="Times"/>
                <a:ea typeface="Times"/>
                <a:cs typeface="Times"/>
                <a:sym typeface="Times"/>
              </a:rPr>
              <a:t>Is a machine able to think ? </a:t>
            </a:r>
            <a:endParaRPr sz="1600">
              <a:latin typeface="Times"/>
              <a:ea typeface="Times"/>
              <a:cs typeface="Times"/>
              <a:sym typeface="Times"/>
            </a:endParaRPr>
          </a:p>
          <a:p>
            <a:pPr indent="0" lvl="0" marL="0" rtl="0" algn="l">
              <a:lnSpc>
                <a:spcPct val="115000"/>
              </a:lnSpc>
              <a:spcBef>
                <a:spcPts val="0"/>
              </a:spcBef>
              <a:spcAft>
                <a:spcPts val="0"/>
              </a:spcAft>
              <a:buNone/>
            </a:pPr>
            <a:r>
              <a:t/>
            </a:r>
            <a:endParaRPr sz="1600">
              <a:latin typeface="Times"/>
              <a:ea typeface="Times"/>
              <a:cs typeface="Times"/>
              <a:sym typeface="Times"/>
            </a:endParaRPr>
          </a:p>
          <a:p>
            <a:pPr indent="0" lvl="0" marL="0" rtl="0" algn="l">
              <a:lnSpc>
                <a:spcPct val="115000"/>
              </a:lnSpc>
              <a:spcBef>
                <a:spcPts val="0"/>
              </a:spcBef>
              <a:spcAft>
                <a:spcPts val="0"/>
              </a:spcAft>
              <a:buNone/>
            </a:pPr>
            <a:r>
              <a:rPr lang="en" sz="1600">
                <a:latin typeface="Times"/>
                <a:ea typeface="Times"/>
                <a:cs typeface="Times"/>
                <a:sym typeface="Times"/>
              </a:rPr>
              <a:t>Could it be considered as “intelligent” and have a kind of language, without thinking beforehand?</a:t>
            </a:r>
            <a:endParaRPr sz="18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txBox="1"/>
          <p:nvPr>
            <p:ph idx="1" type="body"/>
          </p:nvPr>
        </p:nvSpPr>
        <p:spPr>
          <a:xfrm>
            <a:off x="6491850" y="3031675"/>
            <a:ext cx="2340300" cy="95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latin typeface="Times"/>
              <a:ea typeface="Times"/>
              <a:cs typeface="Times"/>
              <a:sym typeface="Times"/>
            </a:endParaRPr>
          </a:p>
          <a:p>
            <a:pPr indent="0" lvl="0" marL="0" rtl="0" algn="l">
              <a:spcBef>
                <a:spcPts val="1200"/>
              </a:spcBef>
              <a:spcAft>
                <a:spcPts val="1200"/>
              </a:spcAft>
              <a:buNone/>
            </a:pPr>
            <a:r>
              <a:t/>
            </a:r>
            <a:endParaRPr sz="1600">
              <a:solidFill>
                <a:srgbClr val="000000"/>
              </a:solidFill>
              <a:latin typeface="Times"/>
              <a:ea typeface="Times"/>
              <a:cs typeface="Times"/>
              <a:sym typeface="Times"/>
            </a:endParaRPr>
          </a:p>
        </p:txBody>
      </p:sp>
      <p:pic>
        <p:nvPicPr>
          <p:cNvPr id="143" name="Google Shape;143;p15"/>
          <p:cNvPicPr preferRelativeResize="0"/>
          <p:nvPr/>
        </p:nvPicPr>
        <p:blipFill>
          <a:blip r:embed="rId3">
            <a:alphaModFix/>
          </a:blip>
          <a:stretch>
            <a:fillRect/>
          </a:stretch>
        </p:blipFill>
        <p:spPr>
          <a:xfrm>
            <a:off x="1002075" y="1566575"/>
            <a:ext cx="4622499" cy="2568075"/>
          </a:xfrm>
          <a:prstGeom prst="rect">
            <a:avLst/>
          </a:prstGeom>
          <a:noFill/>
          <a:ln>
            <a:noFill/>
          </a:ln>
          <a:effectLst>
            <a:outerShdw blurRad="57150" rotWithShape="0" algn="bl" dir="5400000" dist="19050">
              <a:srgbClr val="000000">
                <a:alpha val="50000"/>
              </a:srgbClr>
            </a:outerShdw>
          </a:effectLst>
        </p:spPr>
      </p:pic>
      <p:sp>
        <p:nvSpPr>
          <p:cNvPr id="144" name="Google Shape;144;p15"/>
          <p:cNvSpPr txBox="1"/>
          <p:nvPr/>
        </p:nvSpPr>
        <p:spPr>
          <a:xfrm>
            <a:off x="6449875" y="3031675"/>
            <a:ext cx="2235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latin typeface="Times"/>
                <a:ea typeface="Times"/>
                <a:cs typeface="Times"/>
                <a:sym typeface="Times"/>
              </a:rPr>
              <a:t>B</a:t>
            </a:r>
            <a:r>
              <a:rPr lang="en" sz="1500">
                <a:solidFill>
                  <a:schemeClr val="dk2"/>
                </a:solidFill>
                <a:latin typeface="Times"/>
                <a:ea typeface="Times"/>
                <a:cs typeface="Times"/>
                <a:sym typeface="Times"/>
              </a:rPr>
              <a:t>ring the use of AI into line with our intention.</a:t>
            </a:r>
            <a:endParaRPr sz="1700">
              <a:solidFill>
                <a:schemeClr val="dk2"/>
              </a:solidFill>
              <a:latin typeface="Times"/>
              <a:ea typeface="Times"/>
              <a:cs typeface="Times"/>
              <a:sym typeface="Times"/>
            </a:endParaRPr>
          </a:p>
        </p:txBody>
      </p:sp>
      <p:sp>
        <p:nvSpPr>
          <p:cNvPr id="145" name="Google Shape;145;p15"/>
          <p:cNvSpPr txBox="1"/>
          <p:nvPr/>
        </p:nvSpPr>
        <p:spPr>
          <a:xfrm>
            <a:off x="429525" y="438325"/>
            <a:ext cx="5279400" cy="75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900">
                <a:latin typeface="Times"/>
                <a:ea typeface="Times"/>
                <a:cs typeface="Times"/>
                <a:sym typeface="Times"/>
              </a:rPr>
              <a:t>Can we </a:t>
            </a:r>
            <a:r>
              <a:rPr lang="en" sz="1500">
                <a:solidFill>
                  <a:schemeClr val="dk2"/>
                </a:solidFill>
                <a:latin typeface="Times"/>
                <a:ea typeface="Times"/>
                <a:cs typeface="Times"/>
                <a:sym typeface="Times"/>
              </a:rPr>
              <a:t>use the same weapon, but with a purpose diametrically towards another end?</a:t>
            </a:r>
            <a:endParaRPr>
              <a:latin typeface="Calibri"/>
              <a:ea typeface="Calibri"/>
              <a:cs typeface="Calibri"/>
              <a:sym typeface="Calibri"/>
            </a:endParaRPr>
          </a:p>
        </p:txBody>
      </p:sp>
      <p:sp>
        <p:nvSpPr>
          <p:cNvPr id="146" name="Google Shape;146;p15"/>
          <p:cNvSpPr txBox="1"/>
          <p:nvPr/>
        </p:nvSpPr>
        <p:spPr>
          <a:xfrm>
            <a:off x="6247675" y="1010875"/>
            <a:ext cx="2438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Is born a concept: </a:t>
            </a:r>
            <a:r>
              <a:rPr lang="en">
                <a:latin typeface="Times"/>
                <a:ea typeface="Times"/>
                <a:cs typeface="Times"/>
                <a:sym typeface="Times"/>
              </a:rPr>
              <a:t>the one of </a:t>
            </a:r>
            <a:r>
              <a:rPr i="1" lang="en">
                <a:latin typeface="Times"/>
                <a:ea typeface="Times"/>
                <a:cs typeface="Times"/>
                <a:sym typeface="Times"/>
              </a:rPr>
              <a:t>Friendly artificial intelligence</a:t>
            </a:r>
            <a:r>
              <a:rPr lang="en">
                <a:latin typeface="Times"/>
                <a:ea typeface="Times"/>
                <a:cs typeface="Times"/>
                <a:sym typeface="Times"/>
              </a:rPr>
              <a:t> ; that means getting position in the use of AI in a friendly way.</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6"/>
          <p:cNvPicPr preferRelativeResize="0"/>
          <p:nvPr/>
        </p:nvPicPr>
        <p:blipFill>
          <a:blip r:embed="rId3">
            <a:alphaModFix/>
          </a:blip>
          <a:stretch>
            <a:fillRect/>
          </a:stretch>
        </p:blipFill>
        <p:spPr>
          <a:xfrm>
            <a:off x="5691975" y="573425"/>
            <a:ext cx="2678750" cy="2678750"/>
          </a:xfrm>
          <a:prstGeom prst="rect">
            <a:avLst/>
          </a:prstGeom>
          <a:noFill/>
          <a:ln>
            <a:noFill/>
          </a:ln>
          <a:effectLst>
            <a:outerShdw blurRad="57150" rotWithShape="0" algn="bl" dir="5400000" dist="19050">
              <a:srgbClr val="000000">
                <a:alpha val="50000"/>
              </a:srgbClr>
            </a:outerShdw>
          </a:effectLst>
        </p:spPr>
      </p:pic>
      <p:sp>
        <p:nvSpPr>
          <p:cNvPr id="152" name="Google Shape;152;p16"/>
          <p:cNvSpPr txBox="1"/>
          <p:nvPr/>
        </p:nvSpPr>
        <p:spPr>
          <a:xfrm>
            <a:off x="336925" y="776725"/>
            <a:ext cx="4319400" cy="185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latin typeface="Times"/>
                <a:ea typeface="Times"/>
                <a:cs typeface="Times"/>
                <a:sym typeface="Times"/>
              </a:rPr>
              <a:t>What we didn’t showcase yet, are the capabilities of AI regarding the self-improvement of writers, journalists and so on.</a:t>
            </a:r>
            <a:endParaRPr sz="1600">
              <a:latin typeface="Times"/>
              <a:ea typeface="Times"/>
              <a:cs typeface="Times"/>
              <a:sym typeface="Times"/>
            </a:endParaRPr>
          </a:p>
          <a:p>
            <a:pPr indent="0" lvl="0" marL="0" rtl="0" algn="l">
              <a:lnSpc>
                <a:spcPct val="115000"/>
              </a:lnSpc>
              <a:spcBef>
                <a:spcPts val="0"/>
              </a:spcBef>
              <a:spcAft>
                <a:spcPts val="0"/>
              </a:spcAft>
              <a:buNone/>
            </a:pPr>
            <a:r>
              <a:t/>
            </a:r>
            <a:endParaRPr sz="1700">
              <a:latin typeface="Times"/>
              <a:ea typeface="Times"/>
              <a:cs typeface="Times"/>
              <a:sym typeface="Times"/>
            </a:endParaRPr>
          </a:p>
          <a:p>
            <a:pPr indent="0" lvl="0" marL="0" rtl="0" algn="l">
              <a:lnSpc>
                <a:spcPct val="115000"/>
              </a:lnSpc>
              <a:spcBef>
                <a:spcPts val="0"/>
              </a:spcBef>
              <a:spcAft>
                <a:spcPts val="0"/>
              </a:spcAft>
              <a:buNone/>
            </a:pPr>
            <a:r>
              <a:t/>
            </a:r>
            <a:endParaRPr sz="1700">
              <a:latin typeface="Times"/>
              <a:ea typeface="Times"/>
              <a:cs typeface="Times"/>
              <a:sym typeface="Times"/>
            </a:endParaRPr>
          </a:p>
          <a:p>
            <a:pPr indent="0" lvl="0" marL="0" rtl="0" algn="l">
              <a:lnSpc>
                <a:spcPct val="115000"/>
              </a:lnSpc>
              <a:spcBef>
                <a:spcPts val="0"/>
              </a:spcBef>
              <a:spcAft>
                <a:spcPts val="0"/>
              </a:spcAft>
              <a:buNone/>
            </a:pPr>
            <a:r>
              <a:t/>
            </a:r>
            <a:endParaRPr>
              <a:latin typeface="Calibri"/>
              <a:ea typeface="Calibri"/>
              <a:cs typeface="Calibri"/>
              <a:sym typeface="Calibri"/>
            </a:endParaRPr>
          </a:p>
        </p:txBody>
      </p:sp>
      <p:sp>
        <p:nvSpPr>
          <p:cNvPr id="153" name="Google Shape;153;p16"/>
          <p:cNvSpPr txBox="1"/>
          <p:nvPr/>
        </p:nvSpPr>
        <p:spPr>
          <a:xfrm>
            <a:off x="2601850" y="2898525"/>
            <a:ext cx="2896500" cy="165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latin typeface="Times"/>
                <a:ea typeface="Times"/>
                <a:cs typeface="Times"/>
                <a:sym typeface="Times"/>
              </a:rPr>
              <a:t>You have as a project to become journalists, don’t you? </a:t>
            </a:r>
            <a:endParaRPr sz="1700">
              <a:latin typeface="Times"/>
              <a:ea typeface="Times"/>
              <a:cs typeface="Times"/>
              <a:sym typeface="Times"/>
            </a:endParaRPr>
          </a:p>
          <a:p>
            <a:pPr indent="0" lvl="0" marL="0" rtl="0" algn="l">
              <a:lnSpc>
                <a:spcPct val="115000"/>
              </a:lnSpc>
              <a:spcBef>
                <a:spcPts val="0"/>
              </a:spcBef>
              <a:spcAft>
                <a:spcPts val="0"/>
              </a:spcAft>
              <a:buNone/>
            </a:pPr>
            <a:r>
              <a:rPr lang="en" sz="1700">
                <a:latin typeface="Times"/>
                <a:ea typeface="Times"/>
                <a:cs typeface="Times"/>
                <a:sym typeface="Times"/>
              </a:rPr>
              <a:t>So, to be exposed in a field of which the main purpose is to share information...</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nvSpPr>
        <p:spPr>
          <a:xfrm>
            <a:off x="244300" y="1474050"/>
            <a:ext cx="17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9" name="Google Shape;159;p17"/>
          <p:cNvSpPr txBox="1"/>
          <p:nvPr/>
        </p:nvSpPr>
        <p:spPr>
          <a:xfrm>
            <a:off x="4100600" y="1692975"/>
            <a:ext cx="4563300" cy="225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latin typeface="Times"/>
                <a:ea typeface="Times"/>
                <a:cs typeface="Times"/>
                <a:sym typeface="Times"/>
              </a:rPr>
              <a:t>It</a:t>
            </a:r>
            <a:r>
              <a:rPr lang="en" sz="1700">
                <a:latin typeface="Times"/>
                <a:ea typeface="Times"/>
                <a:cs typeface="Times"/>
                <a:sym typeface="Times"/>
              </a:rPr>
              <a:t> is exactly in this direction that the use of AI in a friendly way suddenly becomes meaningful.</a:t>
            </a:r>
            <a:endParaRPr sz="1700">
              <a:latin typeface="Times"/>
              <a:ea typeface="Times"/>
              <a:cs typeface="Times"/>
              <a:sym typeface="Times"/>
            </a:endParaRPr>
          </a:p>
          <a:p>
            <a:pPr indent="0" lvl="0" marL="0" rtl="0" algn="l">
              <a:lnSpc>
                <a:spcPct val="115000"/>
              </a:lnSpc>
              <a:spcBef>
                <a:spcPts val="0"/>
              </a:spcBef>
              <a:spcAft>
                <a:spcPts val="0"/>
              </a:spcAft>
              <a:buNone/>
            </a:pPr>
            <a:r>
              <a:t/>
            </a:r>
            <a:endParaRPr sz="1700">
              <a:latin typeface="Times"/>
              <a:ea typeface="Times"/>
              <a:cs typeface="Times"/>
              <a:sym typeface="Times"/>
            </a:endParaRPr>
          </a:p>
          <a:p>
            <a:pPr indent="0" lvl="0" marL="0" rtl="0" algn="l">
              <a:lnSpc>
                <a:spcPct val="115000"/>
              </a:lnSpc>
              <a:spcBef>
                <a:spcPts val="0"/>
              </a:spcBef>
              <a:spcAft>
                <a:spcPts val="0"/>
              </a:spcAft>
              <a:buNone/>
            </a:pPr>
            <a:r>
              <a:rPr lang="en" sz="1700">
                <a:latin typeface="Times"/>
                <a:ea typeface="Times"/>
                <a:cs typeface="Times"/>
                <a:sym typeface="Times"/>
              </a:rPr>
              <a:t>Because it allows you the possibility to improve yourself, to improve your skills in regard to your writing, the choice of words, sentence structure, and so on.</a:t>
            </a:r>
            <a:endParaRPr>
              <a:latin typeface="Calibri"/>
              <a:ea typeface="Calibri"/>
              <a:cs typeface="Calibri"/>
              <a:sym typeface="Calibri"/>
            </a:endParaRPr>
          </a:p>
        </p:txBody>
      </p:sp>
      <p:sp>
        <p:nvSpPr>
          <p:cNvPr id="160" name="Google Shape;160;p17"/>
          <p:cNvSpPr txBox="1"/>
          <p:nvPr/>
        </p:nvSpPr>
        <p:spPr>
          <a:xfrm>
            <a:off x="917900" y="674175"/>
            <a:ext cx="5068800" cy="74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latin typeface="Times"/>
                <a:ea typeface="Times"/>
                <a:cs typeface="Times"/>
                <a:sym typeface="Times"/>
              </a:rPr>
              <a:t>How to be completely protected against pitfalls and mistakes?</a:t>
            </a:r>
            <a:endParaRPr>
              <a:latin typeface="Calibri"/>
              <a:ea typeface="Calibri"/>
              <a:cs typeface="Calibri"/>
              <a:sym typeface="Calibri"/>
            </a:endParaRPr>
          </a:p>
        </p:txBody>
      </p:sp>
      <p:pic>
        <p:nvPicPr>
          <p:cNvPr id="161" name="Google Shape;161;p17"/>
          <p:cNvPicPr preferRelativeResize="0"/>
          <p:nvPr/>
        </p:nvPicPr>
        <p:blipFill>
          <a:blip r:embed="rId3">
            <a:alphaModFix/>
          </a:blip>
          <a:stretch>
            <a:fillRect/>
          </a:stretch>
        </p:blipFill>
        <p:spPr>
          <a:xfrm>
            <a:off x="917900" y="1692975"/>
            <a:ext cx="2852500" cy="2852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743375" y="35725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
                <a:solidFill>
                  <a:schemeClr val="accent1"/>
                </a:solidFill>
              </a:rPr>
              <a:t>2001</a:t>
            </a:r>
            <a:r>
              <a:rPr lang="en">
                <a:solidFill>
                  <a:schemeClr val="accent1"/>
                </a:solidFill>
              </a:rPr>
              <a:t>, Stanley Kubrick, 1968</a:t>
            </a:r>
            <a:endParaRPr>
              <a:solidFill>
                <a:schemeClr val="accent1"/>
              </a:solidFill>
            </a:endParaRPr>
          </a:p>
        </p:txBody>
      </p:sp>
      <p:pic>
        <p:nvPicPr>
          <p:cNvPr id="167" name="Google Shape;167;p18" title="2001 Kubrik clip 2.mp4">
            <a:hlinkClick r:id="rId3"/>
          </p:cNvPr>
          <p:cNvPicPr preferRelativeResize="0"/>
          <p:nvPr/>
        </p:nvPicPr>
        <p:blipFill>
          <a:blip r:embed="rId4">
            <a:alphaModFix/>
          </a:blip>
          <a:stretch>
            <a:fillRect/>
          </a:stretch>
        </p:blipFill>
        <p:spPr>
          <a:xfrm>
            <a:off x="1195888" y="1370775"/>
            <a:ext cx="6752222" cy="3038500"/>
          </a:xfrm>
          <a:prstGeom prst="rect">
            <a:avLst/>
          </a:prstGeom>
          <a:noFill/>
          <a:ln>
            <a:noFill/>
          </a:ln>
        </p:spPr>
      </p:pic>
      <p:sp>
        <p:nvSpPr>
          <p:cNvPr id="168" name="Google Shape;168;p18"/>
          <p:cNvSpPr txBox="1"/>
          <p:nvPr/>
        </p:nvSpPr>
        <p:spPr>
          <a:xfrm>
            <a:off x="261125" y="354150"/>
            <a:ext cx="2485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2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 Different useful tools</a:t>
            </a:r>
            <a:endParaRPr/>
          </a:p>
        </p:txBody>
      </p:sp>
      <p:sp>
        <p:nvSpPr>
          <p:cNvPr id="174" name="Google Shape;174;p19"/>
          <p:cNvSpPr txBox="1"/>
          <p:nvPr>
            <p:ph idx="1" type="body"/>
          </p:nvPr>
        </p:nvSpPr>
        <p:spPr>
          <a:xfrm>
            <a:off x="404325" y="1890850"/>
            <a:ext cx="3233100" cy="33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00000"/>
                </a:solidFill>
                <a:latin typeface="Times"/>
                <a:ea typeface="Times"/>
                <a:cs typeface="Times"/>
                <a:sym typeface="Times"/>
              </a:rPr>
              <a:t>Don’t you think it is a little strange to sometimes attest before entering in some websites that we are not robots, and to affirm that to </a:t>
            </a:r>
            <a:r>
              <a:rPr i="1" lang="en" sz="1500">
                <a:solidFill>
                  <a:srgbClr val="000000"/>
                </a:solidFill>
                <a:latin typeface="Times"/>
                <a:ea typeface="Times"/>
                <a:cs typeface="Times"/>
                <a:sym typeface="Times"/>
              </a:rPr>
              <a:t>a robot itself</a:t>
            </a:r>
            <a:r>
              <a:rPr lang="en" sz="1500">
                <a:solidFill>
                  <a:srgbClr val="000000"/>
                </a:solidFill>
                <a:latin typeface="Times"/>
                <a:ea typeface="Times"/>
                <a:cs typeface="Times"/>
                <a:sym typeface="Times"/>
              </a:rPr>
              <a:t>?</a:t>
            </a:r>
            <a:endParaRPr sz="2100"/>
          </a:p>
        </p:txBody>
      </p:sp>
      <p:pic>
        <p:nvPicPr>
          <p:cNvPr id="175" name="Google Shape;175;p19"/>
          <p:cNvPicPr preferRelativeResize="0"/>
          <p:nvPr/>
        </p:nvPicPr>
        <p:blipFill>
          <a:blip r:embed="rId3">
            <a:alphaModFix/>
          </a:blip>
          <a:stretch>
            <a:fillRect/>
          </a:stretch>
        </p:blipFill>
        <p:spPr>
          <a:xfrm>
            <a:off x="3908825" y="1890850"/>
            <a:ext cx="4490500" cy="25059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0"/>
          <p:cNvPicPr preferRelativeResize="0"/>
          <p:nvPr/>
        </p:nvPicPr>
        <p:blipFill>
          <a:blip r:embed="rId3">
            <a:alphaModFix/>
          </a:blip>
          <a:stretch>
            <a:fillRect/>
          </a:stretch>
        </p:blipFill>
        <p:spPr>
          <a:xfrm>
            <a:off x="1780050" y="1725400"/>
            <a:ext cx="1982175" cy="2541150"/>
          </a:xfrm>
          <a:prstGeom prst="rect">
            <a:avLst/>
          </a:prstGeom>
          <a:noFill/>
          <a:ln>
            <a:noFill/>
          </a:ln>
          <a:effectLst>
            <a:outerShdw blurRad="57150" rotWithShape="0" algn="bl" dir="5400000" dist="19050">
              <a:srgbClr val="000000">
                <a:alpha val="50000"/>
              </a:srgbClr>
            </a:outerShdw>
          </a:effectLst>
        </p:spPr>
      </p:pic>
      <p:sp>
        <p:nvSpPr>
          <p:cNvPr id="181" name="Google Shape;181;p20"/>
          <p:cNvSpPr txBox="1"/>
          <p:nvPr/>
        </p:nvSpPr>
        <p:spPr>
          <a:xfrm>
            <a:off x="693875" y="4410950"/>
            <a:ext cx="2985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Times"/>
                <a:ea typeface="Times"/>
                <a:cs typeface="Times"/>
                <a:sym typeface="Times"/>
              </a:rPr>
              <a:t>Still, this “mise en abyme” </a:t>
            </a:r>
            <a:endParaRPr>
              <a:latin typeface="Times"/>
              <a:ea typeface="Times"/>
              <a:cs typeface="Times"/>
              <a:sym typeface="Time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82" name="Google Shape;182;p20"/>
          <p:cNvSpPr txBox="1"/>
          <p:nvPr/>
        </p:nvSpPr>
        <p:spPr>
          <a:xfrm>
            <a:off x="4572200" y="2055025"/>
            <a:ext cx="39909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latin typeface="Times"/>
                <a:ea typeface="Times"/>
                <a:cs typeface="Times"/>
                <a:sym typeface="Times"/>
              </a:rPr>
              <a:t>T</a:t>
            </a:r>
            <a:r>
              <a:rPr lang="en" sz="1300">
                <a:latin typeface="Times"/>
                <a:ea typeface="Times"/>
                <a:cs typeface="Times"/>
                <a:sym typeface="Times"/>
              </a:rPr>
              <a:t>his would amount to trying to speak with robots that we would like to make them almost as human as us.</a:t>
            </a:r>
            <a:endParaRPr sz="1300">
              <a:latin typeface="Times"/>
              <a:ea typeface="Times"/>
              <a:cs typeface="Times"/>
              <a:sym typeface="Times"/>
            </a:endParaRPr>
          </a:p>
          <a:p>
            <a:pPr indent="0" lvl="0" marL="0" rtl="0" algn="l">
              <a:lnSpc>
                <a:spcPct val="115000"/>
              </a:lnSpc>
              <a:spcBef>
                <a:spcPts val="0"/>
              </a:spcBef>
              <a:spcAft>
                <a:spcPts val="0"/>
              </a:spcAft>
              <a:buNone/>
            </a:pPr>
            <a:r>
              <a:t/>
            </a:r>
            <a:endParaRPr sz="1300">
              <a:latin typeface="Times"/>
              <a:ea typeface="Times"/>
              <a:cs typeface="Times"/>
              <a:sym typeface="Times"/>
            </a:endParaRPr>
          </a:p>
          <a:p>
            <a:pPr indent="0" lvl="0" marL="0" rtl="0" algn="l">
              <a:lnSpc>
                <a:spcPct val="115000"/>
              </a:lnSpc>
              <a:spcBef>
                <a:spcPts val="0"/>
              </a:spcBef>
              <a:spcAft>
                <a:spcPts val="0"/>
              </a:spcAft>
              <a:buNone/>
            </a:pPr>
            <a:r>
              <a:rPr lang="en" sz="1300">
                <a:latin typeface="Times"/>
                <a:ea typeface="Times"/>
                <a:cs typeface="Times"/>
                <a:sym typeface="Times"/>
              </a:rPr>
              <a:t>But, at the same time, a robot that asks us if we aren’t either</a:t>
            </a:r>
            <a:r>
              <a:rPr lang="en" sz="1300">
                <a:solidFill>
                  <a:srgbClr val="BF9000"/>
                </a:solidFill>
                <a:latin typeface="Times"/>
                <a:ea typeface="Times"/>
                <a:cs typeface="Times"/>
                <a:sym typeface="Times"/>
              </a:rPr>
              <a:t> </a:t>
            </a:r>
            <a:r>
              <a:rPr b="1" i="1" lang="en" sz="1300">
                <a:latin typeface="Times"/>
                <a:ea typeface="Times"/>
                <a:cs typeface="Times"/>
                <a:sym typeface="Times"/>
              </a:rPr>
              <a:t>robots ourselves</a:t>
            </a:r>
            <a:r>
              <a:rPr lang="en" sz="1300">
                <a:latin typeface="Times"/>
                <a:ea typeface="Times"/>
                <a:cs typeface="Times"/>
                <a:sym typeface="Times"/>
              </a:rPr>
              <a:t>… </a:t>
            </a:r>
            <a:endParaRPr>
              <a:latin typeface="Calibri"/>
              <a:ea typeface="Calibri"/>
              <a:cs typeface="Calibri"/>
              <a:sym typeface="Calibri"/>
            </a:endParaRPr>
          </a:p>
        </p:txBody>
      </p:sp>
      <p:sp>
        <p:nvSpPr>
          <p:cNvPr id="183" name="Google Shape;183;p20"/>
          <p:cNvSpPr txBox="1"/>
          <p:nvPr/>
        </p:nvSpPr>
        <p:spPr>
          <a:xfrm>
            <a:off x="875900" y="505800"/>
            <a:ext cx="3990900" cy="107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latin typeface="Times"/>
                <a:ea typeface="Times"/>
                <a:cs typeface="Times"/>
                <a:sym typeface="Times"/>
              </a:rPr>
              <a:t>Imagine a </a:t>
            </a:r>
            <a:r>
              <a:rPr b="1" i="1" lang="en" sz="1300">
                <a:latin typeface="Times"/>
                <a:ea typeface="Times"/>
                <a:cs typeface="Times"/>
                <a:sym typeface="Times"/>
              </a:rPr>
              <a:t>Machine</a:t>
            </a:r>
            <a:r>
              <a:rPr lang="en" sz="1300">
                <a:latin typeface="Times"/>
                <a:ea typeface="Times"/>
                <a:cs typeface="Times"/>
                <a:sym typeface="Times"/>
              </a:rPr>
              <a:t>, which is trying to pretend it has a human intelligence…</a:t>
            </a:r>
            <a:endParaRPr sz="1300">
              <a:latin typeface="Times"/>
              <a:ea typeface="Times"/>
              <a:cs typeface="Times"/>
              <a:sym typeface="Times"/>
            </a:endParaRPr>
          </a:p>
          <a:p>
            <a:pPr indent="0" lvl="0" marL="0" rtl="0" algn="l">
              <a:lnSpc>
                <a:spcPct val="115000"/>
              </a:lnSpc>
              <a:spcBef>
                <a:spcPts val="0"/>
              </a:spcBef>
              <a:spcAft>
                <a:spcPts val="0"/>
              </a:spcAft>
              <a:buNone/>
            </a:pPr>
            <a:r>
              <a:t/>
            </a:r>
            <a:endParaRPr sz="1300">
              <a:latin typeface="Times"/>
              <a:ea typeface="Times"/>
              <a:cs typeface="Times"/>
              <a:sym typeface="Times"/>
            </a:endParaRPr>
          </a:p>
          <a:p>
            <a:pPr indent="0" lvl="0" marL="0" rtl="0" algn="l">
              <a:lnSpc>
                <a:spcPct val="115000"/>
              </a:lnSpc>
              <a:spcBef>
                <a:spcPts val="0"/>
              </a:spcBef>
              <a:spcAft>
                <a:spcPts val="0"/>
              </a:spcAft>
              <a:buNone/>
            </a:pPr>
            <a:r>
              <a:rPr lang="en" sz="1300">
                <a:latin typeface="Times"/>
                <a:ea typeface="Times"/>
                <a:cs typeface="Times"/>
                <a:sym typeface="Times"/>
              </a:rPr>
              <a:t>Knowing that we are, ourselves, also </a:t>
            </a:r>
            <a:r>
              <a:rPr b="1" i="1" lang="en" sz="1300">
                <a:latin typeface="Times"/>
                <a:ea typeface="Times"/>
                <a:cs typeface="Times"/>
                <a:sym typeface="Times"/>
              </a:rPr>
              <a:t>Human</a:t>
            </a:r>
            <a:r>
              <a:rPr lang="en" sz="1300">
                <a:latin typeface="Times"/>
                <a:ea typeface="Times"/>
                <a:cs typeface="Times"/>
                <a:sym typeface="Times"/>
              </a:rPr>
              <a:t>…</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1"/>
          <p:cNvPicPr preferRelativeResize="0"/>
          <p:nvPr/>
        </p:nvPicPr>
        <p:blipFill>
          <a:blip r:embed="rId3">
            <a:alphaModFix/>
          </a:blip>
          <a:stretch>
            <a:fillRect/>
          </a:stretch>
        </p:blipFill>
        <p:spPr>
          <a:xfrm>
            <a:off x="4373063" y="3162075"/>
            <a:ext cx="2307276" cy="1538200"/>
          </a:xfrm>
          <a:prstGeom prst="rect">
            <a:avLst/>
          </a:prstGeom>
          <a:noFill/>
          <a:ln>
            <a:noFill/>
          </a:ln>
          <a:effectLst>
            <a:outerShdw blurRad="57150" rotWithShape="0" algn="bl" dir="5400000" dist="19050">
              <a:srgbClr val="000000">
                <a:alpha val="50000"/>
              </a:srgbClr>
            </a:outerShdw>
          </a:effectLst>
        </p:spPr>
      </p:pic>
      <p:pic>
        <p:nvPicPr>
          <p:cNvPr id="189" name="Google Shape;189;p21"/>
          <p:cNvPicPr preferRelativeResize="0"/>
          <p:nvPr/>
        </p:nvPicPr>
        <p:blipFill>
          <a:blip r:embed="rId4">
            <a:alphaModFix/>
          </a:blip>
          <a:stretch>
            <a:fillRect/>
          </a:stretch>
        </p:blipFill>
        <p:spPr>
          <a:xfrm>
            <a:off x="471525" y="1376125"/>
            <a:ext cx="3314675" cy="1864508"/>
          </a:xfrm>
          <a:prstGeom prst="rect">
            <a:avLst/>
          </a:prstGeom>
          <a:noFill/>
          <a:ln>
            <a:noFill/>
          </a:ln>
          <a:effectLst>
            <a:outerShdw blurRad="57150" rotWithShape="0" algn="bl" dir="5400000" dist="19050">
              <a:srgbClr val="000000">
                <a:alpha val="50000"/>
              </a:srgbClr>
            </a:outerShdw>
          </a:effectLst>
        </p:spPr>
      </p:pic>
      <p:sp>
        <p:nvSpPr>
          <p:cNvPr id="190" name="Google Shape;190;p21"/>
          <p:cNvSpPr txBox="1"/>
          <p:nvPr/>
        </p:nvSpPr>
        <p:spPr>
          <a:xfrm>
            <a:off x="783175" y="371050"/>
            <a:ext cx="4066800" cy="68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500">
                <a:solidFill>
                  <a:schemeClr val="accent1"/>
                </a:solidFill>
                <a:latin typeface="Times"/>
                <a:ea typeface="Times"/>
                <a:cs typeface="Times"/>
                <a:sym typeface="Times"/>
              </a:rPr>
              <a:t>Examples of AI tools that we used all the time. Without even noticing!</a:t>
            </a:r>
            <a:endParaRPr sz="1600">
              <a:solidFill>
                <a:schemeClr val="accent1"/>
              </a:solidFill>
              <a:latin typeface="Times"/>
              <a:ea typeface="Times"/>
              <a:cs typeface="Times"/>
              <a:sym typeface="Times"/>
            </a:endParaRPr>
          </a:p>
        </p:txBody>
      </p:sp>
      <p:pic>
        <p:nvPicPr>
          <p:cNvPr id="191" name="Google Shape;191;p21"/>
          <p:cNvPicPr preferRelativeResize="0"/>
          <p:nvPr/>
        </p:nvPicPr>
        <p:blipFill>
          <a:blip r:embed="rId5">
            <a:alphaModFix/>
          </a:blip>
          <a:stretch>
            <a:fillRect/>
          </a:stretch>
        </p:blipFill>
        <p:spPr>
          <a:xfrm>
            <a:off x="5318288" y="928288"/>
            <a:ext cx="2612888" cy="17419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