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Nunito"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71c69a7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71c69a7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7fc14a533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7fc14a53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71c69a7f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71c69a7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7fc14a533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7fc14a533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7fc14a533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7fc14a533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71c69a7f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71c69a7f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7fc14a533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7fc14a533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71c69a7f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71c69a7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7fc14a53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7fc14a5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7fc14a5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7fc14a5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7fc14a53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7fc14a5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7fc14a53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7fc14a53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7fc14a5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7fc14a5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7fc14a53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7fc14a53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71c69a7f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71c69a7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WdbKnbgcUZOyLeS5a-ch9HHWCTfh15cR/vie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1056750" y="777050"/>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Responsibility behind the words</a:t>
            </a:r>
            <a:endParaRPr dirty="0"/>
          </a:p>
        </p:txBody>
      </p:sp>
      <p:pic>
        <p:nvPicPr>
          <p:cNvPr id="129" name="Google Shape;129;p13"/>
          <p:cNvPicPr preferRelativeResize="0"/>
          <p:nvPr/>
        </p:nvPicPr>
        <p:blipFill>
          <a:blip r:embed="rId3">
            <a:alphaModFix/>
          </a:blip>
          <a:stretch>
            <a:fillRect/>
          </a:stretch>
        </p:blipFill>
        <p:spPr>
          <a:xfrm>
            <a:off x="3031588" y="1921150"/>
            <a:ext cx="3080828" cy="26608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p:nvPr/>
        </p:nvSpPr>
        <p:spPr>
          <a:xfrm>
            <a:off x="471625" y="522525"/>
            <a:ext cx="1928100" cy="177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2"/>
                </a:solidFill>
                <a:latin typeface="Times"/>
                <a:ea typeface="Times"/>
                <a:cs typeface="Times"/>
                <a:sym typeface="Times"/>
              </a:rPr>
              <a:t>Futures complications that will come out with, because of the Mental Representation...</a:t>
            </a:r>
            <a:endParaRPr>
              <a:solidFill>
                <a:schemeClr val="dk2"/>
              </a:solidFill>
              <a:latin typeface="Times"/>
              <a:ea typeface="Times"/>
              <a:cs typeface="Times"/>
              <a:sym typeface="Times"/>
            </a:endParaRPr>
          </a:p>
          <a:p>
            <a:pPr marL="0" lvl="0" indent="0" algn="l" rtl="0">
              <a:lnSpc>
                <a:spcPct val="115000"/>
              </a:lnSpc>
              <a:spcBef>
                <a:spcPts val="1200"/>
              </a:spcBef>
              <a:spcAft>
                <a:spcPts val="0"/>
              </a:spcAft>
              <a:buNone/>
            </a:pPr>
            <a:endParaRPr sz="1300">
              <a:solidFill>
                <a:schemeClr val="dk2"/>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97" name="Google Shape;197;p22"/>
          <p:cNvSpPr txBox="1"/>
          <p:nvPr/>
        </p:nvSpPr>
        <p:spPr>
          <a:xfrm>
            <a:off x="6323450" y="2863275"/>
            <a:ext cx="22818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Times"/>
                <a:ea typeface="Times"/>
                <a:cs typeface="Times"/>
                <a:sym typeface="Times"/>
              </a:rPr>
              <a:t>Whether you want and like it or not, your words will go over what you really wanted to share, deeply.</a:t>
            </a:r>
            <a:endParaRPr sz="1600">
              <a:latin typeface="Times"/>
              <a:ea typeface="Times"/>
              <a:cs typeface="Times"/>
              <a:sym typeface="Times"/>
            </a:endParaRPr>
          </a:p>
        </p:txBody>
      </p:sp>
      <p:pic>
        <p:nvPicPr>
          <p:cNvPr id="198" name="Google Shape;198;p22"/>
          <p:cNvPicPr preferRelativeResize="0"/>
          <p:nvPr/>
        </p:nvPicPr>
        <p:blipFill>
          <a:blip r:embed="rId3">
            <a:alphaModFix/>
          </a:blip>
          <a:stretch>
            <a:fillRect/>
          </a:stretch>
        </p:blipFill>
        <p:spPr>
          <a:xfrm>
            <a:off x="2315550" y="1528350"/>
            <a:ext cx="3602925" cy="2691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797850" y="553125"/>
            <a:ext cx="75483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3. The weight of words, out of our control</a:t>
            </a:r>
            <a:endParaRPr/>
          </a:p>
        </p:txBody>
      </p:sp>
      <p:sp>
        <p:nvSpPr>
          <p:cNvPr id="204" name="Google Shape;204;p23"/>
          <p:cNvSpPr txBox="1">
            <a:spLocks noGrp="1"/>
          </p:cNvSpPr>
          <p:nvPr>
            <p:ph type="body" idx="1"/>
          </p:nvPr>
        </p:nvSpPr>
        <p:spPr>
          <a:xfrm>
            <a:off x="5497950" y="1970025"/>
            <a:ext cx="3054300" cy="1662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97">
                <a:solidFill>
                  <a:srgbClr val="000000"/>
                </a:solidFill>
                <a:latin typeface="Times"/>
                <a:ea typeface="Times"/>
                <a:cs typeface="Times"/>
                <a:sym typeface="Times"/>
              </a:rPr>
              <a:t>Enabling it to still exist, and probably forever, by the simple fact of his/her interpretation/emotions/thoughts</a:t>
            </a:r>
            <a:endParaRPr sz="1200">
              <a:solidFill>
                <a:srgbClr val="000000"/>
              </a:solidFill>
              <a:latin typeface="Times"/>
              <a:ea typeface="Times"/>
              <a:cs typeface="Times"/>
              <a:sym typeface="Times"/>
            </a:endParaRPr>
          </a:p>
        </p:txBody>
      </p:sp>
      <p:pic>
        <p:nvPicPr>
          <p:cNvPr id="205" name="Google Shape;205;p23"/>
          <p:cNvPicPr preferRelativeResize="0"/>
          <p:nvPr/>
        </p:nvPicPr>
        <p:blipFill>
          <a:blip r:embed="rId3">
            <a:alphaModFix/>
          </a:blip>
          <a:stretch>
            <a:fillRect/>
          </a:stretch>
        </p:blipFill>
        <p:spPr>
          <a:xfrm>
            <a:off x="3240400" y="2018750"/>
            <a:ext cx="1781975" cy="2749950"/>
          </a:xfrm>
          <a:prstGeom prst="rect">
            <a:avLst/>
          </a:prstGeom>
          <a:noFill/>
          <a:ln>
            <a:noFill/>
          </a:ln>
          <a:effectLst>
            <a:outerShdw blurRad="57150" dist="19050" dir="5400000" algn="bl" rotWithShape="0">
              <a:srgbClr val="000000">
                <a:alpha val="50000"/>
              </a:srgbClr>
            </a:outerShdw>
          </a:effectLst>
        </p:spPr>
      </p:pic>
      <p:sp>
        <p:nvSpPr>
          <p:cNvPr id="206" name="Google Shape;206;p23"/>
          <p:cNvSpPr txBox="1"/>
          <p:nvPr/>
        </p:nvSpPr>
        <p:spPr>
          <a:xfrm>
            <a:off x="5180900" y="4390550"/>
            <a:ext cx="25092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000" i="1">
                <a:solidFill>
                  <a:schemeClr val="dk2"/>
                </a:solidFill>
                <a:latin typeface="Calibri"/>
                <a:ea typeface="Calibri"/>
                <a:cs typeface="Calibri"/>
                <a:sym typeface="Calibri"/>
              </a:rPr>
              <a:t>The relationship between a work, a movie, a book, and the lector/spectator.</a:t>
            </a:r>
            <a:endParaRPr sz="1100" i="1">
              <a:latin typeface="Calibri"/>
              <a:ea typeface="Calibri"/>
              <a:cs typeface="Calibri"/>
              <a:sym typeface="Calibri"/>
            </a:endParaRPr>
          </a:p>
        </p:txBody>
      </p:sp>
      <p:sp>
        <p:nvSpPr>
          <p:cNvPr id="207" name="Google Shape;207;p23"/>
          <p:cNvSpPr txBox="1"/>
          <p:nvPr/>
        </p:nvSpPr>
        <p:spPr>
          <a:xfrm>
            <a:off x="2430838" y="1223625"/>
            <a:ext cx="3401100" cy="7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697">
                <a:latin typeface="Times"/>
                <a:ea typeface="Times"/>
                <a:cs typeface="Times"/>
                <a:sym typeface="Times"/>
              </a:rPr>
              <a:t>The lector/spectator embodies, despite himself:</a:t>
            </a:r>
            <a:endParaRPr>
              <a:latin typeface="Calibri"/>
              <a:ea typeface="Calibri"/>
              <a:cs typeface="Calibri"/>
              <a:sym typeface="Calibri"/>
            </a:endParaRPr>
          </a:p>
        </p:txBody>
      </p:sp>
      <p:sp>
        <p:nvSpPr>
          <p:cNvPr id="208" name="Google Shape;208;p23"/>
          <p:cNvSpPr txBox="1"/>
          <p:nvPr/>
        </p:nvSpPr>
        <p:spPr>
          <a:xfrm>
            <a:off x="324100" y="2018750"/>
            <a:ext cx="2916300" cy="7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97">
                <a:latin typeface="Times"/>
                <a:ea typeface="Times"/>
                <a:cs typeface="Times"/>
                <a:sym typeface="Times"/>
              </a:rPr>
              <a:t>A kind of extension of the film/book.</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body" idx="1"/>
          </p:nvPr>
        </p:nvSpPr>
        <p:spPr>
          <a:xfrm>
            <a:off x="524450" y="438425"/>
            <a:ext cx="1361100" cy="368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solidFill>
                  <a:srgbClr val="000000"/>
                </a:solidFill>
                <a:latin typeface="Times"/>
                <a:ea typeface="Times"/>
                <a:cs typeface="Times"/>
                <a:sym typeface="Times"/>
              </a:rPr>
              <a:t>We make it become undying and perpetual, granting it a dimension that it didn’t imagine or even claim.</a:t>
            </a:r>
            <a:endParaRPr sz="1600">
              <a:solidFill>
                <a:srgbClr val="000000"/>
              </a:solidFill>
              <a:latin typeface="Times"/>
              <a:ea typeface="Times"/>
              <a:cs typeface="Times"/>
              <a:sym typeface="Times"/>
            </a:endParaRPr>
          </a:p>
          <a:p>
            <a:pPr marL="0" lvl="0" indent="0" algn="l" rtl="0">
              <a:spcBef>
                <a:spcPts val="1200"/>
              </a:spcBef>
              <a:spcAft>
                <a:spcPts val="1200"/>
              </a:spcAft>
              <a:buNone/>
            </a:pPr>
            <a:endParaRPr/>
          </a:p>
        </p:txBody>
      </p:sp>
      <p:pic>
        <p:nvPicPr>
          <p:cNvPr id="214" name="Google Shape;214;p24"/>
          <p:cNvPicPr preferRelativeResize="0"/>
          <p:nvPr/>
        </p:nvPicPr>
        <p:blipFill>
          <a:blip r:embed="rId3">
            <a:alphaModFix/>
          </a:blip>
          <a:stretch>
            <a:fillRect/>
          </a:stretch>
        </p:blipFill>
        <p:spPr>
          <a:xfrm>
            <a:off x="6224726" y="2383400"/>
            <a:ext cx="1900324" cy="2411325"/>
          </a:xfrm>
          <a:prstGeom prst="rect">
            <a:avLst/>
          </a:prstGeom>
          <a:noFill/>
          <a:ln>
            <a:noFill/>
          </a:ln>
          <a:effectLst>
            <a:outerShdw blurRad="57150" dist="19050" dir="5400000" algn="bl" rotWithShape="0">
              <a:srgbClr val="000000">
                <a:alpha val="50000"/>
              </a:srgbClr>
            </a:outerShdw>
          </a:effectLst>
        </p:spPr>
      </p:pic>
      <p:pic>
        <p:nvPicPr>
          <p:cNvPr id="215" name="Google Shape;215;p24"/>
          <p:cNvPicPr preferRelativeResize="0"/>
          <p:nvPr/>
        </p:nvPicPr>
        <p:blipFill>
          <a:blip r:embed="rId4">
            <a:alphaModFix/>
          </a:blip>
          <a:stretch>
            <a:fillRect/>
          </a:stretch>
        </p:blipFill>
        <p:spPr>
          <a:xfrm>
            <a:off x="2087450" y="681402"/>
            <a:ext cx="3014975" cy="2008025"/>
          </a:xfrm>
          <a:prstGeom prst="rect">
            <a:avLst/>
          </a:prstGeom>
          <a:noFill/>
          <a:ln>
            <a:noFill/>
          </a:ln>
          <a:effectLst>
            <a:outerShdw blurRad="57150" dist="19050" dir="5400000" algn="bl" rotWithShape="0">
              <a:srgbClr val="000000">
                <a:alpha val="50000"/>
              </a:srgbClr>
            </a:outerShdw>
          </a:effectLst>
        </p:spPr>
      </p:pic>
      <p:sp>
        <p:nvSpPr>
          <p:cNvPr id="216" name="Google Shape;216;p24"/>
          <p:cNvSpPr txBox="1"/>
          <p:nvPr/>
        </p:nvSpPr>
        <p:spPr>
          <a:xfrm>
            <a:off x="3646938" y="3630525"/>
            <a:ext cx="2930100" cy="83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latin typeface="Times"/>
                <a:ea typeface="Times"/>
                <a:cs typeface="Times"/>
                <a:sym typeface="Times"/>
              </a:rPr>
              <a:t>Not even its </a:t>
            </a:r>
            <a:r>
              <a:rPr lang="en" sz="1600" b="1" i="1">
                <a:latin typeface="Times"/>
                <a:ea typeface="Times"/>
                <a:cs typeface="Times"/>
                <a:sym typeface="Times"/>
              </a:rPr>
              <a:t>creator</a:t>
            </a:r>
            <a:r>
              <a:rPr lang="en" sz="1600" i="1">
                <a:latin typeface="Times"/>
                <a:ea typeface="Times"/>
                <a:cs typeface="Times"/>
                <a:sym typeface="Times"/>
              </a:rPr>
              <a:t>.</a:t>
            </a:r>
            <a:endParaRPr sz="1600" i="1">
              <a:latin typeface="Times"/>
              <a:ea typeface="Times"/>
              <a:cs typeface="Times"/>
              <a:sym typeface="Times"/>
            </a:endParaRPr>
          </a:p>
          <a:p>
            <a:pPr marL="0" lvl="0" indent="0" algn="l" rtl="0">
              <a:spcBef>
                <a:spcPts val="1200"/>
              </a:spcBef>
              <a:spcAft>
                <a:spcPts val="0"/>
              </a:spcAft>
              <a:buNone/>
            </a:pPr>
            <a:endParaRPr>
              <a:latin typeface="Calibri"/>
              <a:ea typeface="Calibri"/>
              <a:cs typeface="Calibri"/>
              <a:sym typeface="Calibri"/>
            </a:endParaRPr>
          </a:p>
        </p:txBody>
      </p:sp>
      <p:cxnSp>
        <p:nvCxnSpPr>
          <p:cNvPr id="217" name="Google Shape;217;p24"/>
          <p:cNvCxnSpPr/>
          <p:nvPr/>
        </p:nvCxnSpPr>
        <p:spPr>
          <a:xfrm>
            <a:off x="2768800" y="898250"/>
            <a:ext cx="1743000" cy="7242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24"/>
          <p:cNvCxnSpPr/>
          <p:nvPr/>
        </p:nvCxnSpPr>
        <p:spPr>
          <a:xfrm rot="10800000" flipH="1">
            <a:off x="2938100" y="805700"/>
            <a:ext cx="1237800" cy="1060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p:nvPr/>
        </p:nvSpPr>
        <p:spPr>
          <a:xfrm>
            <a:off x="2559750" y="3680100"/>
            <a:ext cx="5001300" cy="81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latin typeface="Times"/>
                <a:ea typeface="Times"/>
                <a:cs typeface="Times"/>
                <a:sym typeface="Times"/>
              </a:rPr>
              <a:t>The 3I, by order: Intention - Interpretation - Influence</a:t>
            </a:r>
            <a:endParaRPr sz="1600" b="1">
              <a:solidFill>
                <a:schemeClr val="dk2"/>
              </a:solidFill>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224" name="Google Shape;224;p25"/>
          <p:cNvSpPr txBox="1"/>
          <p:nvPr/>
        </p:nvSpPr>
        <p:spPr>
          <a:xfrm>
            <a:off x="833700" y="1676125"/>
            <a:ext cx="40836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latin typeface="Times"/>
                <a:ea typeface="Times"/>
                <a:cs typeface="Times"/>
                <a:sym typeface="Times"/>
              </a:rPr>
              <a:t>But we can make an analogy with words, from the most insignificant to the most relevant and meaningful. </a:t>
            </a:r>
            <a:endParaRPr sz="1800">
              <a:latin typeface="Calibri"/>
              <a:ea typeface="Calibri"/>
              <a:cs typeface="Calibri"/>
              <a:sym typeface="Calibri"/>
            </a:endParaRPr>
          </a:p>
        </p:txBody>
      </p:sp>
      <p:sp>
        <p:nvSpPr>
          <p:cNvPr id="225" name="Google Shape;225;p25"/>
          <p:cNvSpPr txBox="1"/>
          <p:nvPr/>
        </p:nvSpPr>
        <p:spPr>
          <a:xfrm>
            <a:off x="3890100" y="623650"/>
            <a:ext cx="47151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500">
                <a:latin typeface="Times"/>
                <a:ea typeface="Times"/>
                <a:cs typeface="Times"/>
                <a:sym typeface="Times"/>
              </a:rPr>
              <a:t>This principle is suitable for Art, work, ideas, project. </a:t>
            </a:r>
            <a:endParaRPr sz="1700">
              <a:latin typeface="Calibri"/>
              <a:ea typeface="Calibri"/>
              <a:cs typeface="Calibri"/>
              <a:sym typeface="Calibri"/>
            </a:endParaRPr>
          </a:p>
        </p:txBody>
      </p:sp>
      <p:sp>
        <p:nvSpPr>
          <p:cNvPr id="226" name="Google Shape;226;p25"/>
          <p:cNvSpPr txBox="1"/>
          <p:nvPr/>
        </p:nvSpPr>
        <p:spPr>
          <a:xfrm>
            <a:off x="5969925" y="2425500"/>
            <a:ext cx="3266700" cy="68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500">
                <a:latin typeface="Times"/>
                <a:ea typeface="Times"/>
                <a:cs typeface="Times"/>
                <a:sym typeface="Times"/>
              </a:rPr>
              <a:t>That’s why we talk about Responsibility. </a:t>
            </a:r>
            <a:endParaRPr sz="1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1500900" y="542600"/>
            <a:ext cx="2506500" cy="68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Conclusion </a:t>
            </a:r>
            <a:endParaRPr/>
          </a:p>
        </p:txBody>
      </p:sp>
      <p:sp>
        <p:nvSpPr>
          <p:cNvPr id="232" name="Google Shape;232;p26"/>
          <p:cNvSpPr txBox="1"/>
          <p:nvPr/>
        </p:nvSpPr>
        <p:spPr>
          <a:xfrm>
            <a:off x="435750" y="1352850"/>
            <a:ext cx="28332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000000"/>
              </a:buClr>
              <a:buSzPts val="1200"/>
              <a:buFont typeface="Times"/>
              <a:buChar char="●"/>
            </a:pPr>
            <a:r>
              <a:rPr lang="en" sz="1200">
                <a:latin typeface="Times"/>
                <a:ea typeface="Times"/>
                <a:cs typeface="Times"/>
                <a:sym typeface="Times"/>
              </a:rPr>
              <a:t>A way of speaking or writing can betray the political system, according to the words used, tone and so on: formal language or informal…</a:t>
            </a:r>
            <a:endParaRPr>
              <a:latin typeface="Calibri"/>
              <a:ea typeface="Calibri"/>
              <a:cs typeface="Calibri"/>
              <a:sym typeface="Calibri"/>
            </a:endParaRPr>
          </a:p>
        </p:txBody>
      </p:sp>
      <p:sp>
        <p:nvSpPr>
          <p:cNvPr id="233" name="Google Shape;233;p26"/>
          <p:cNvSpPr txBox="1"/>
          <p:nvPr/>
        </p:nvSpPr>
        <p:spPr>
          <a:xfrm>
            <a:off x="4507275" y="1144325"/>
            <a:ext cx="3446700" cy="1006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000000"/>
              </a:buClr>
              <a:buSzPts val="1200"/>
              <a:buFont typeface="Times"/>
              <a:buChar char="●"/>
            </a:pPr>
            <a:r>
              <a:rPr lang="en" sz="1200">
                <a:latin typeface="Times"/>
                <a:ea typeface="Times"/>
                <a:cs typeface="Times"/>
                <a:sym typeface="Times"/>
              </a:rPr>
              <a:t>The intention is the first point on which put the emphasis on; the nerve centre from which ramifications stretches out here and there: so it’s very important to well define it. </a:t>
            </a:r>
            <a:endParaRPr>
              <a:latin typeface="Calibri"/>
              <a:ea typeface="Calibri"/>
              <a:cs typeface="Calibri"/>
              <a:sym typeface="Calibri"/>
            </a:endParaRPr>
          </a:p>
        </p:txBody>
      </p:sp>
      <p:sp>
        <p:nvSpPr>
          <p:cNvPr id="234" name="Google Shape;234;p26"/>
          <p:cNvSpPr txBox="1"/>
          <p:nvPr/>
        </p:nvSpPr>
        <p:spPr>
          <a:xfrm>
            <a:off x="2855875" y="2863875"/>
            <a:ext cx="3802800" cy="16440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000000"/>
              </a:buClr>
              <a:buSzPts val="1200"/>
              <a:buFont typeface="Times"/>
              <a:buChar char="●"/>
            </a:pPr>
            <a:r>
              <a:rPr lang="en" sz="1200">
                <a:latin typeface="Times"/>
                <a:ea typeface="Times"/>
                <a:cs typeface="Times"/>
                <a:sym typeface="Times"/>
              </a:rPr>
              <a:t>Even if the intention is well outlined, no one can have the power to control the influence that the words will have on, because they are inextricably linked with Mental Representation: it is the weight of words, with the faith we decide to put on it, following the example of Art, as highlighted by Umberto Eco.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body" idx="1"/>
          </p:nvPr>
        </p:nvSpPr>
        <p:spPr>
          <a:xfrm>
            <a:off x="819150" y="1158175"/>
            <a:ext cx="7505700" cy="1296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sz="1700">
              <a:solidFill>
                <a:srgbClr val="000000"/>
              </a:solidFill>
              <a:latin typeface="Times"/>
              <a:ea typeface="Times"/>
              <a:cs typeface="Times"/>
              <a:sym typeface="Times"/>
            </a:endParaRPr>
          </a:p>
          <a:p>
            <a:pPr marL="0" lvl="0" indent="0" algn="l" rtl="0">
              <a:spcBef>
                <a:spcPts val="0"/>
              </a:spcBef>
              <a:spcAft>
                <a:spcPts val="0"/>
              </a:spcAft>
              <a:buNone/>
            </a:pPr>
            <a:r>
              <a:rPr lang="en" sz="1908">
                <a:solidFill>
                  <a:srgbClr val="000000"/>
                </a:solidFill>
                <a:latin typeface="Times"/>
                <a:ea typeface="Times"/>
                <a:cs typeface="Times"/>
                <a:sym typeface="Times"/>
              </a:rPr>
              <a:t>From now on, we are going to study how, precisely because of this ambivalence, </a:t>
            </a:r>
            <a:endParaRPr sz="1908">
              <a:solidFill>
                <a:srgbClr val="000000"/>
              </a:solidFill>
              <a:latin typeface="Times"/>
              <a:ea typeface="Times"/>
              <a:cs typeface="Times"/>
              <a:sym typeface="Times"/>
            </a:endParaRPr>
          </a:p>
          <a:p>
            <a:pPr marL="0" lvl="0" indent="0" algn="l" rtl="0">
              <a:spcBef>
                <a:spcPts val="0"/>
              </a:spcBef>
              <a:spcAft>
                <a:spcPts val="0"/>
              </a:spcAft>
              <a:buNone/>
            </a:pPr>
            <a:r>
              <a:rPr lang="en" sz="1908">
                <a:solidFill>
                  <a:srgbClr val="000000"/>
                </a:solidFill>
                <a:latin typeface="Times"/>
                <a:ea typeface="Times"/>
                <a:cs typeface="Times"/>
                <a:sym typeface="Times"/>
              </a:rPr>
              <a:t>it is easy to mislead people - intentionally or not, in the next chapter.</a:t>
            </a:r>
            <a:endParaRPr sz="1908">
              <a:solidFill>
                <a:srgbClr val="000000"/>
              </a:solidFill>
              <a:latin typeface="Times"/>
              <a:ea typeface="Times"/>
              <a:cs typeface="Times"/>
              <a:sym typeface="Times"/>
            </a:endParaRPr>
          </a:p>
          <a:p>
            <a:pPr marL="0" lvl="0" indent="0" algn="l" rtl="0">
              <a:spcBef>
                <a:spcPts val="0"/>
              </a:spcBef>
              <a:spcAft>
                <a:spcPts val="0"/>
              </a:spcAft>
              <a:buNone/>
            </a:pPr>
            <a:endParaRPr sz="1908">
              <a:solidFill>
                <a:srgbClr val="000000"/>
              </a:solidFill>
              <a:latin typeface="Times"/>
              <a:ea typeface="Times"/>
              <a:cs typeface="Times"/>
              <a:sym typeface="Times"/>
            </a:endParaRPr>
          </a:p>
        </p:txBody>
      </p:sp>
      <p:pic>
        <p:nvPicPr>
          <p:cNvPr id="240" name="Google Shape;240;p27"/>
          <p:cNvPicPr preferRelativeResize="0"/>
          <p:nvPr/>
        </p:nvPicPr>
        <p:blipFill>
          <a:blip r:embed="rId3">
            <a:alphaModFix/>
          </a:blip>
          <a:stretch>
            <a:fillRect/>
          </a:stretch>
        </p:blipFill>
        <p:spPr>
          <a:xfrm>
            <a:off x="6091275" y="2454775"/>
            <a:ext cx="2383924" cy="238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497150"/>
            <a:ext cx="7505700" cy="9546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AutoNum type="arabicPeriod"/>
            </a:pPr>
            <a:r>
              <a:rPr lang="en"/>
              <a:t>Democracy VS Dictatorship</a:t>
            </a:r>
            <a:endParaRPr/>
          </a:p>
        </p:txBody>
      </p:sp>
      <p:pic>
        <p:nvPicPr>
          <p:cNvPr id="135" name="Google Shape;135;p14"/>
          <p:cNvPicPr preferRelativeResize="0"/>
          <p:nvPr/>
        </p:nvPicPr>
        <p:blipFill>
          <a:blip r:embed="rId3">
            <a:alphaModFix/>
          </a:blip>
          <a:stretch>
            <a:fillRect/>
          </a:stretch>
        </p:blipFill>
        <p:spPr>
          <a:xfrm>
            <a:off x="1117450" y="2078175"/>
            <a:ext cx="2744580" cy="2126500"/>
          </a:xfrm>
          <a:prstGeom prst="rect">
            <a:avLst/>
          </a:prstGeom>
          <a:noFill/>
          <a:ln>
            <a:noFill/>
          </a:ln>
          <a:effectLst>
            <a:outerShdw blurRad="57150" dist="19050" dir="5400000" algn="bl" rotWithShape="0">
              <a:srgbClr val="000000">
                <a:alpha val="50000"/>
              </a:srgbClr>
            </a:outerShdw>
          </a:effectLst>
        </p:spPr>
      </p:pic>
      <p:sp>
        <p:nvSpPr>
          <p:cNvPr id="136" name="Google Shape;136;p14"/>
          <p:cNvSpPr txBox="1"/>
          <p:nvPr/>
        </p:nvSpPr>
        <p:spPr>
          <a:xfrm>
            <a:off x="1962025" y="1159475"/>
            <a:ext cx="45906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latin typeface="Times"/>
                <a:ea typeface="Times"/>
                <a:cs typeface="Times"/>
                <a:sym typeface="Times"/>
              </a:rPr>
              <a:t>How can we hope figuring politicians out, and have some clues if the system comes under…</a:t>
            </a:r>
            <a:endParaRPr>
              <a:latin typeface="Times"/>
              <a:ea typeface="Times"/>
              <a:cs typeface="Times"/>
              <a:sym typeface="Times"/>
            </a:endParaRPr>
          </a:p>
        </p:txBody>
      </p:sp>
      <p:sp>
        <p:nvSpPr>
          <p:cNvPr id="137" name="Google Shape;137;p14"/>
          <p:cNvSpPr txBox="1"/>
          <p:nvPr/>
        </p:nvSpPr>
        <p:spPr>
          <a:xfrm>
            <a:off x="454575" y="4204675"/>
            <a:ext cx="3590700" cy="523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200">
                <a:solidFill>
                  <a:schemeClr val="dk2"/>
                </a:solidFill>
                <a:latin typeface="Times"/>
                <a:ea typeface="Times"/>
                <a:cs typeface="Times"/>
                <a:sym typeface="Times"/>
              </a:rPr>
              <a:t>Democracy</a:t>
            </a:r>
            <a:endParaRPr>
              <a:latin typeface="Times"/>
              <a:ea typeface="Times"/>
              <a:cs typeface="Times"/>
              <a:sym typeface="Times"/>
            </a:endParaRPr>
          </a:p>
        </p:txBody>
      </p:sp>
      <p:sp>
        <p:nvSpPr>
          <p:cNvPr id="138" name="Google Shape;138;p14"/>
          <p:cNvSpPr txBox="1"/>
          <p:nvPr/>
        </p:nvSpPr>
        <p:spPr>
          <a:xfrm>
            <a:off x="4325850" y="2704800"/>
            <a:ext cx="64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Or </a:t>
            </a:r>
            <a:endParaRPr>
              <a:latin typeface="Calibri"/>
              <a:ea typeface="Calibri"/>
              <a:cs typeface="Calibri"/>
              <a:sym typeface="Calibri"/>
            </a:endParaRPr>
          </a:p>
        </p:txBody>
      </p:sp>
      <p:sp>
        <p:nvSpPr>
          <p:cNvPr id="139" name="Google Shape;139;p14"/>
          <p:cNvSpPr txBox="1"/>
          <p:nvPr/>
        </p:nvSpPr>
        <p:spPr>
          <a:xfrm>
            <a:off x="5893500" y="4159225"/>
            <a:ext cx="24999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200">
                <a:solidFill>
                  <a:schemeClr val="dk2"/>
                </a:solidFill>
                <a:latin typeface="Times"/>
                <a:ea typeface="Times"/>
                <a:cs typeface="Times"/>
                <a:sym typeface="Times"/>
              </a:rPr>
              <a:t>Dictatorship</a:t>
            </a:r>
            <a:r>
              <a:rPr lang="en" sz="2200">
                <a:solidFill>
                  <a:schemeClr val="dk2"/>
                </a:solidFill>
                <a:latin typeface="Calibri"/>
                <a:ea typeface="Calibri"/>
                <a:cs typeface="Calibri"/>
                <a:sym typeface="Calibri"/>
              </a:rPr>
              <a:t> </a:t>
            </a:r>
            <a:endParaRPr>
              <a:latin typeface="Calibri"/>
              <a:ea typeface="Calibri"/>
              <a:cs typeface="Calibri"/>
              <a:sym typeface="Calibri"/>
            </a:endParaRPr>
          </a:p>
        </p:txBody>
      </p:sp>
      <p:pic>
        <p:nvPicPr>
          <p:cNvPr id="140" name="Google Shape;140;p14"/>
          <p:cNvPicPr preferRelativeResize="0"/>
          <p:nvPr/>
        </p:nvPicPr>
        <p:blipFill>
          <a:blip r:embed="rId4">
            <a:alphaModFix/>
          </a:blip>
          <a:stretch>
            <a:fillRect/>
          </a:stretch>
        </p:blipFill>
        <p:spPr>
          <a:xfrm>
            <a:off x="5288700" y="2078163"/>
            <a:ext cx="2756076" cy="2067050"/>
          </a:xfrm>
          <a:prstGeom prst="rect">
            <a:avLst/>
          </a:prstGeom>
          <a:noFill/>
          <a:ln>
            <a:noFill/>
          </a:ln>
          <a:effectLst>
            <a:outerShdw blurRad="57150" dist="19050" dir="5400000" algn="bl" rotWithShape="0">
              <a:srgbClr val="000000">
                <a:alpha val="50000"/>
              </a:srgbClr>
            </a:outerShdw>
          </a:effectLst>
        </p:spPr>
      </p:pic>
      <p:sp>
        <p:nvSpPr>
          <p:cNvPr id="141" name="Google Shape;141;p14"/>
          <p:cNvSpPr txBox="1"/>
          <p:nvPr/>
        </p:nvSpPr>
        <p:spPr>
          <a:xfrm>
            <a:off x="4513075" y="4266175"/>
            <a:ext cx="53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a:ea typeface="Times"/>
                <a:cs typeface="Times"/>
                <a:sym typeface="Times"/>
              </a:rPr>
              <a:t>?</a:t>
            </a:r>
            <a:endParaRPr>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body" idx="1"/>
          </p:nvPr>
        </p:nvSpPr>
        <p:spPr>
          <a:xfrm>
            <a:off x="204600" y="386825"/>
            <a:ext cx="8627700" cy="4567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endParaRPr sz="2000"/>
          </a:p>
          <a:p>
            <a:pPr marL="457200" lvl="0" indent="-335320" algn="ctr" rtl="0">
              <a:spcBef>
                <a:spcPts val="1200"/>
              </a:spcBef>
              <a:spcAft>
                <a:spcPts val="0"/>
              </a:spcAft>
              <a:buSzPct val="100000"/>
              <a:buFont typeface="Times"/>
              <a:buChar char="●"/>
            </a:pPr>
            <a:r>
              <a:rPr lang="en" sz="2400">
                <a:latin typeface="Times"/>
                <a:ea typeface="Times"/>
                <a:cs typeface="Times"/>
                <a:sym typeface="Times"/>
              </a:rPr>
              <a:t>In defining formal/informal language</a:t>
            </a:r>
            <a:endParaRPr sz="2400">
              <a:latin typeface="Times"/>
              <a:ea typeface="Times"/>
              <a:cs typeface="Times"/>
              <a:sym typeface="Times"/>
            </a:endParaRPr>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457200" lvl="0" indent="-336549" algn="ctr" rtl="0">
              <a:spcBef>
                <a:spcPts val="1200"/>
              </a:spcBef>
              <a:spcAft>
                <a:spcPts val="0"/>
              </a:spcAft>
              <a:buSzPct val="100000"/>
              <a:buFont typeface="Times"/>
              <a:buChar char="●"/>
            </a:pPr>
            <a:r>
              <a:rPr lang="en" sz="2428">
                <a:latin typeface="Times"/>
                <a:ea typeface="Times"/>
                <a:cs typeface="Times"/>
                <a:sym typeface="Times"/>
              </a:rPr>
              <a:t>In analyzing the way of speaking and writing</a:t>
            </a:r>
            <a:endParaRPr sz="2428">
              <a:latin typeface="Times"/>
              <a:ea typeface="Times"/>
              <a:cs typeface="Times"/>
              <a:sym typeface="Times"/>
            </a:endParaRPr>
          </a:p>
          <a:p>
            <a:pPr marL="0" lvl="0" indent="0" algn="l" rtl="0">
              <a:spcBef>
                <a:spcPts val="1200"/>
              </a:spcBef>
              <a:spcAft>
                <a:spcPts val="0"/>
              </a:spcAft>
              <a:buNone/>
            </a:pPr>
            <a:endParaRPr sz="2000"/>
          </a:p>
          <a:p>
            <a:pPr marL="0" lvl="0" indent="0" algn="l" rtl="0">
              <a:spcBef>
                <a:spcPts val="1200"/>
              </a:spcBef>
              <a:spcAft>
                <a:spcPts val="1200"/>
              </a:spcAft>
              <a:buNone/>
            </a:pPr>
            <a:endParaRPr sz="2000"/>
          </a:p>
        </p:txBody>
      </p:sp>
      <p:pic>
        <p:nvPicPr>
          <p:cNvPr id="147" name="Google Shape;147;p15"/>
          <p:cNvPicPr preferRelativeResize="0"/>
          <p:nvPr/>
        </p:nvPicPr>
        <p:blipFill>
          <a:blip r:embed="rId3">
            <a:alphaModFix/>
          </a:blip>
          <a:stretch>
            <a:fillRect/>
          </a:stretch>
        </p:blipFill>
        <p:spPr>
          <a:xfrm>
            <a:off x="2916500" y="1425600"/>
            <a:ext cx="3496275" cy="20511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819150" y="5180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a:t>The Dictator</a:t>
            </a:r>
            <a:r>
              <a:rPr lang="en"/>
              <a:t>, Charlie Chaplin, 1940</a:t>
            </a:r>
            <a:endParaRPr/>
          </a:p>
        </p:txBody>
      </p:sp>
      <p:pic>
        <p:nvPicPr>
          <p:cNvPr id="153" name="Google Shape;153;p16" title="The great dictator.mp4">
            <a:hlinkClick r:id="rId3"/>
          </p:cNvPr>
          <p:cNvPicPr preferRelativeResize="0"/>
          <p:nvPr/>
        </p:nvPicPr>
        <p:blipFill>
          <a:blip r:embed="rId4">
            <a:alphaModFix/>
          </a:blip>
          <a:stretch>
            <a:fillRect/>
          </a:stretch>
        </p:blipFill>
        <p:spPr>
          <a:xfrm>
            <a:off x="2399775" y="1179350"/>
            <a:ext cx="4653624" cy="3490226"/>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p:nvPr/>
        </p:nvSpPr>
        <p:spPr>
          <a:xfrm>
            <a:off x="818175" y="712575"/>
            <a:ext cx="49617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2"/>
                </a:solidFill>
                <a:latin typeface="Times"/>
                <a:ea typeface="Times"/>
                <a:cs typeface="Times"/>
                <a:sym typeface="Times"/>
              </a:rPr>
              <a:t>There is also an interrelation between what is said and what is received. </a:t>
            </a:r>
            <a:endParaRPr sz="1800">
              <a:latin typeface="Times"/>
              <a:ea typeface="Times"/>
              <a:cs typeface="Times"/>
              <a:sym typeface="Times"/>
            </a:endParaRPr>
          </a:p>
        </p:txBody>
      </p:sp>
      <p:sp>
        <p:nvSpPr>
          <p:cNvPr id="159" name="Google Shape;159;p17"/>
          <p:cNvSpPr txBox="1"/>
          <p:nvPr/>
        </p:nvSpPr>
        <p:spPr>
          <a:xfrm>
            <a:off x="6166200" y="2901775"/>
            <a:ext cx="2439300" cy="172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a:solidFill>
                  <a:schemeClr val="dk2"/>
                </a:solidFill>
                <a:latin typeface="Times"/>
                <a:ea typeface="Times"/>
                <a:cs typeface="Times"/>
                <a:sym typeface="Times"/>
              </a:rPr>
              <a:t>Principle also adjustable to you, </a:t>
            </a:r>
            <a:r>
              <a:rPr lang="en" sz="2200" i="1">
                <a:solidFill>
                  <a:schemeClr val="dk2"/>
                </a:solidFill>
                <a:latin typeface="Times"/>
                <a:ea typeface="Times"/>
                <a:cs typeface="Times"/>
                <a:sym typeface="Times"/>
              </a:rPr>
              <a:t>future journalists</a:t>
            </a:r>
            <a:r>
              <a:rPr lang="en" sz="2200">
                <a:solidFill>
                  <a:schemeClr val="dk2"/>
                </a:solidFill>
                <a:latin typeface="Times"/>
                <a:ea typeface="Times"/>
                <a:cs typeface="Times"/>
                <a:sym typeface="Times"/>
              </a:rPr>
              <a:t>...</a:t>
            </a:r>
            <a:endParaRPr sz="5173">
              <a:solidFill>
                <a:schemeClr val="dk2"/>
              </a:solidFill>
              <a:latin typeface="Times"/>
              <a:ea typeface="Times"/>
              <a:cs typeface="Times"/>
              <a:sym typeface="Times"/>
            </a:endParaRPr>
          </a:p>
          <a:p>
            <a:pPr marL="0" lvl="0" indent="0" algn="l" rtl="0">
              <a:spcBef>
                <a:spcPts val="1200"/>
              </a:spcBef>
              <a:spcAft>
                <a:spcPts val="0"/>
              </a:spcAft>
              <a:buNone/>
            </a:pPr>
            <a:endParaRPr>
              <a:latin typeface="Calibri"/>
              <a:ea typeface="Calibri"/>
              <a:cs typeface="Calibri"/>
              <a:sym typeface="Calibri"/>
            </a:endParaRPr>
          </a:p>
        </p:txBody>
      </p:sp>
      <p:pic>
        <p:nvPicPr>
          <p:cNvPr id="160" name="Google Shape;160;p17"/>
          <p:cNvPicPr preferRelativeResize="0"/>
          <p:nvPr/>
        </p:nvPicPr>
        <p:blipFill>
          <a:blip r:embed="rId3">
            <a:alphaModFix/>
          </a:blip>
          <a:stretch>
            <a:fillRect/>
          </a:stretch>
        </p:blipFill>
        <p:spPr>
          <a:xfrm>
            <a:off x="2796150" y="1749650"/>
            <a:ext cx="2929976" cy="29299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1"/>
          </p:nvPr>
        </p:nvSpPr>
        <p:spPr>
          <a:xfrm>
            <a:off x="5416250" y="1182225"/>
            <a:ext cx="3272400" cy="24165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0"/>
              </a:spcAft>
              <a:buNone/>
            </a:pPr>
            <a:r>
              <a:rPr lang="en" sz="3100">
                <a:latin typeface="Times"/>
                <a:ea typeface="Times"/>
                <a:cs typeface="Times"/>
                <a:sym typeface="Times"/>
              </a:rPr>
              <a:t>How to become aware of the responsibilities you have? </a:t>
            </a:r>
            <a:endParaRPr sz="3100">
              <a:latin typeface="Times"/>
              <a:ea typeface="Times"/>
              <a:cs typeface="Times"/>
              <a:sym typeface="Times"/>
            </a:endParaRPr>
          </a:p>
          <a:p>
            <a:pPr marL="0" lvl="0" indent="0" algn="l" rtl="0">
              <a:spcBef>
                <a:spcPts val="1200"/>
              </a:spcBef>
              <a:spcAft>
                <a:spcPts val="1200"/>
              </a:spcAft>
              <a:buClr>
                <a:schemeClr val="dk1"/>
              </a:buClr>
              <a:buSzPct val="35483"/>
              <a:buFont typeface="Arial"/>
              <a:buNone/>
            </a:pPr>
            <a:r>
              <a:rPr lang="en" sz="3100">
                <a:latin typeface="Times"/>
                <a:ea typeface="Times"/>
                <a:cs typeface="Times"/>
                <a:sym typeface="Times"/>
              </a:rPr>
              <a:t>How to become aware of the extent of your words?</a:t>
            </a:r>
            <a:endParaRPr sz="3100">
              <a:latin typeface="Times"/>
              <a:ea typeface="Times"/>
              <a:cs typeface="Times"/>
              <a:sym typeface="Times"/>
            </a:endParaRPr>
          </a:p>
        </p:txBody>
      </p:sp>
      <p:pic>
        <p:nvPicPr>
          <p:cNvPr id="166" name="Google Shape;166;p18"/>
          <p:cNvPicPr preferRelativeResize="0"/>
          <p:nvPr/>
        </p:nvPicPr>
        <p:blipFill>
          <a:blip r:embed="rId3">
            <a:alphaModFix/>
          </a:blip>
          <a:stretch>
            <a:fillRect/>
          </a:stretch>
        </p:blipFill>
        <p:spPr>
          <a:xfrm>
            <a:off x="579625" y="590225"/>
            <a:ext cx="4393550" cy="3395850"/>
          </a:xfrm>
          <a:prstGeom prst="rect">
            <a:avLst/>
          </a:prstGeom>
          <a:noFill/>
          <a:ln>
            <a:noFill/>
          </a:ln>
          <a:effectLst>
            <a:outerShdw blurRad="57150" dist="19050" dir="5400000" algn="bl" rotWithShape="0">
              <a:srgbClr val="000000">
                <a:alpha val="50000"/>
              </a:srgbClr>
            </a:outerShdw>
          </a:effectLst>
        </p:spPr>
      </p:pic>
      <p:cxnSp>
        <p:nvCxnSpPr>
          <p:cNvPr id="167" name="Google Shape;167;p18"/>
          <p:cNvCxnSpPr/>
          <p:nvPr/>
        </p:nvCxnSpPr>
        <p:spPr>
          <a:xfrm flipH="1">
            <a:off x="591050" y="621650"/>
            <a:ext cx="4370700" cy="33330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18"/>
          <p:cNvCxnSpPr/>
          <p:nvPr/>
        </p:nvCxnSpPr>
        <p:spPr>
          <a:xfrm>
            <a:off x="572000" y="598850"/>
            <a:ext cx="4408800" cy="3378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9"/>
          <p:cNvPicPr preferRelativeResize="0"/>
          <p:nvPr/>
        </p:nvPicPr>
        <p:blipFill>
          <a:blip r:embed="rId3">
            <a:alphaModFix/>
          </a:blip>
          <a:stretch>
            <a:fillRect/>
          </a:stretch>
        </p:blipFill>
        <p:spPr>
          <a:xfrm>
            <a:off x="4924225" y="947225"/>
            <a:ext cx="3347850" cy="3347850"/>
          </a:xfrm>
          <a:prstGeom prst="rect">
            <a:avLst/>
          </a:prstGeom>
          <a:noFill/>
          <a:ln>
            <a:noFill/>
          </a:ln>
          <a:effectLst>
            <a:outerShdw blurRad="57150" dist="19050" dir="5400000" algn="bl" rotWithShape="0">
              <a:srgbClr val="000000">
                <a:alpha val="50000"/>
              </a:srgbClr>
            </a:outerShdw>
          </a:effectLst>
        </p:spPr>
      </p:pic>
      <p:sp>
        <p:nvSpPr>
          <p:cNvPr id="174" name="Google Shape;174;p19"/>
          <p:cNvSpPr txBox="1"/>
          <p:nvPr/>
        </p:nvSpPr>
        <p:spPr>
          <a:xfrm>
            <a:off x="636375" y="1197350"/>
            <a:ext cx="3817800" cy="143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500">
                <a:solidFill>
                  <a:schemeClr val="dk2"/>
                </a:solidFill>
                <a:latin typeface="Times"/>
                <a:ea typeface="Times"/>
                <a:cs typeface="Times"/>
                <a:sym typeface="Times"/>
              </a:rPr>
              <a:t>And especially, what is your intention behind the words?</a:t>
            </a:r>
            <a:endParaRPr sz="2500">
              <a:solidFill>
                <a:schemeClr val="dk2"/>
              </a:solidFill>
              <a:latin typeface="Times"/>
              <a:ea typeface="Times"/>
              <a:cs typeface="Times"/>
              <a:sym typeface="Times"/>
            </a:endParaRPr>
          </a:p>
          <a:p>
            <a:pPr marL="0" lvl="0" indent="0" algn="l" rtl="0">
              <a:spcBef>
                <a:spcPts val="120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0"/>
          <p:cNvPicPr preferRelativeResize="0"/>
          <p:nvPr/>
        </p:nvPicPr>
        <p:blipFill>
          <a:blip r:embed="rId3">
            <a:alphaModFix/>
          </a:blip>
          <a:stretch>
            <a:fillRect/>
          </a:stretch>
        </p:blipFill>
        <p:spPr>
          <a:xfrm>
            <a:off x="84325" y="109950"/>
            <a:ext cx="8948526" cy="4908799"/>
          </a:xfrm>
          <a:prstGeom prst="rect">
            <a:avLst/>
          </a:prstGeom>
          <a:noFill/>
          <a:ln>
            <a:noFill/>
          </a:ln>
        </p:spPr>
      </p:pic>
      <p:sp>
        <p:nvSpPr>
          <p:cNvPr id="180" name="Google Shape;180;p20"/>
          <p:cNvSpPr txBox="1"/>
          <p:nvPr/>
        </p:nvSpPr>
        <p:spPr>
          <a:xfrm>
            <a:off x="2242275" y="1196725"/>
            <a:ext cx="43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20"/>
          <p:cNvSpPr txBox="1"/>
          <p:nvPr/>
        </p:nvSpPr>
        <p:spPr>
          <a:xfrm>
            <a:off x="795450" y="340725"/>
            <a:ext cx="782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lt1"/>
                </a:solidFill>
                <a:latin typeface="Times"/>
                <a:ea typeface="Times"/>
                <a:cs typeface="Times"/>
                <a:sym typeface="Times"/>
              </a:rPr>
              <a:t>2. Intention behind the words </a:t>
            </a:r>
            <a:endParaRPr sz="2000" b="1">
              <a:solidFill>
                <a:schemeClr val="lt1"/>
              </a:solidFill>
              <a:latin typeface="Times"/>
              <a:ea typeface="Times"/>
              <a:cs typeface="Times"/>
              <a:sym typeface="Times"/>
            </a:endParaRPr>
          </a:p>
        </p:txBody>
      </p:sp>
      <p:sp>
        <p:nvSpPr>
          <p:cNvPr id="182" name="Google Shape;182;p20"/>
          <p:cNvSpPr txBox="1"/>
          <p:nvPr/>
        </p:nvSpPr>
        <p:spPr>
          <a:xfrm>
            <a:off x="348525" y="932225"/>
            <a:ext cx="8499300" cy="157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2"/>
                </a:solidFill>
                <a:latin typeface="Times"/>
                <a:ea typeface="Times"/>
                <a:cs typeface="Times"/>
                <a:sym typeface="Times"/>
              </a:rPr>
              <a:t>The intention is the first spark, first thing that exists before: </a:t>
            </a:r>
            <a:endParaRPr sz="1800">
              <a:solidFill>
                <a:schemeClr val="dk2"/>
              </a:solidFill>
              <a:latin typeface="Times"/>
              <a:ea typeface="Times"/>
              <a:cs typeface="Times"/>
              <a:sym typeface="Times"/>
            </a:endParaRPr>
          </a:p>
          <a:p>
            <a:pPr marL="457200" lvl="0" indent="-342900" algn="l" rtl="0">
              <a:lnSpc>
                <a:spcPct val="115000"/>
              </a:lnSpc>
              <a:spcBef>
                <a:spcPts val="1200"/>
              </a:spcBef>
              <a:spcAft>
                <a:spcPts val="0"/>
              </a:spcAft>
              <a:buClr>
                <a:schemeClr val="dk2"/>
              </a:buClr>
              <a:buSzPts val="1800"/>
              <a:buFont typeface="Times"/>
              <a:buChar char="●"/>
            </a:pPr>
            <a:r>
              <a:rPr lang="en" sz="1800">
                <a:solidFill>
                  <a:schemeClr val="dk2"/>
                </a:solidFill>
                <a:latin typeface="Times"/>
                <a:ea typeface="Times"/>
                <a:cs typeface="Times"/>
                <a:sym typeface="Times"/>
              </a:rPr>
              <a:t>giving it a name</a:t>
            </a:r>
            <a:endParaRPr sz="1800">
              <a:solidFill>
                <a:schemeClr val="dk2"/>
              </a:solidFill>
              <a:latin typeface="Times"/>
              <a:ea typeface="Times"/>
              <a:cs typeface="Times"/>
              <a:sym typeface="Times"/>
            </a:endParaRPr>
          </a:p>
          <a:p>
            <a:pPr marL="457200" lvl="0" indent="-342900" algn="l" rtl="0">
              <a:lnSpc>
                <a:spcPct val="115000"/>
              </a:lnSpc>
              <a:spcBef>
                <a:spcPts val="0"/>
              </a:spcBef>
              <a:spcAft>
                <a:spcPts val="0"/>
              </a:spcAft>
              <a:buClr>
                <a:schemeClr val="dk2"/>
              </a:buClr>
              <a:buSzPts val="1800"/>
              <a:buFont typeface="Times"/>
              <a:buChar char="●"/>
            </a:pPr>
            <a:r>
              <a:rPr lang="en" sz="1800">
                <a:solidFill>
                  <a:schemeClr val="dk2"/>
                </a:solidFill>
                <a:latin typeface="Times"/>
                <a:ea typeface="Times"/>
                <a:cs typeface="Times"/>
                <a:sym typeface="Times"/>
              </a:rPr>
              <a:t>being aware of it</a:t>
            </a:r>
            <a:endParaRPr sz="1800">
              <a:solidFill>
                <a:schemeClr val="dk2"/>
              </a:solidFill>
              <a:latin typeface="Times"/>
              <a:ea typeface="Times"/>
              <a:cs typeface="Times"/>
              <a:sym typeface="Times"/>
            </a:endParaRPr>
          </a:p>
          <a:p>
            <a:pPr marL="457200" lvl="0" indent="-342900" algn="l" rtl="0">
              <a:lnSpc>
                <a:spcPct val="115000"/>
              </a:lnSpc>
              <a:spcBef>
                <a:spcPts val="0"/>
              </a:spcBef>
              <a:spcAft>
                <a:spcPts val="0"/>
              </a:spcAft>
              <a:buClr>
                <a:schemeClr val="dk2"/>
              </a:buClr>
              <a:buSzPts val="1800"/>
              <a:buFont typeface="Times"/>
              <a:buChar char="●"/>
            </a:pPr>
            <a:r>
              <a:rPr lang="en" sz="1800">
                <a:solidFill>
                  <a:schemeClr val="dk2"/>
                </a:solidFill>
                <a:latin typeface="Times"/>
                <a:ea typeface="Times"/>
                <a:cs typeface="Times"/>
                <a:sym typeface="Times"/>
              </a:rPr>
              <a:t>and substantiating it.</a:t>
            </a:r>
            <a:endParaRPr>
              <a:latin typeface="Times"/>
              <a:ea typeface="Times"/>
              <a:cs typeface="Times"/>
              <a:sym typeface="Times"/>
            </a:endParaRPr>
          </a:p>
        </p:txBody>
      </p:sp>
      <p:sp>
        <p:nvSpPr>
          <p:cNvPr id="183" name="Google Shape;183;p20"/>
          <p:cNvSpPr txBox="1"/>
          <p:nvPr/>
        </p:nvSpPr>
        <p:spPr>
          <a:xfrm>
            <a:off x="7120675" y="394400"/>
            <a:ext cx="1651500" cy="1015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800">
                <a:solidFill>
                  <a:schemeClr val="dk2"/>
                </a:solidFill>
                <a:latin typeface="Times"/>
                <a:ea typeface="Times"/>
                <a:cs typeface="Times"/>
                <a:sym typeface="Times"/>
              </a:rPr>
              <a:t>It is the deep message you want to spread.</a:t>
            </a:r>
            <a:endParaRPr>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p:nvPr/>
        </p:nvSpPr>
        <p:spPr>
          <a:xfrm>
            <a:off x="643975" y="2485125"/>
            <a:ext cx="23634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chemeClr val="dk2"/>
                </a:solidFill>
                <a:latin typeface="Times"/>
                <a:ea typeface="Times"/>
                <a:cs typeface="Times"/>
                <a:sym typeface="Times"/>
              </a:rPr>
              <a:t>How to find it and to be sure it is well defined, before hoping share it? </a:t>
            </a:r>
            <a:endParaRPr sz="1700">
              <a:latin typeface="Times"/>
              <a:ea typeface="Times"/>
              <a:cs typeface="Times"/>
              <a:sym typeface="Times"/>
            </a:endParaRPr>
          </a:p>
        </p:txBody>
      </p:sp>
      <p:pic>
        <p:nvPicPr>
          <p:cNvPr id="189" name="Google Shape;189;p21"/>
          <p:cNvPicPr preferRelativeResize="0"/>
          <p:nvPr/>
        </p:nvPicPr>
        <p:blipFill>
          <a:blip r:embed="rId3">
            <a:alphaModFix/>
          </a:blip>
          <a:stretch>
            <a:fillRect/>
          </a:stretch>
        </p:blipFill>
        <p:spPr>
          <a:xfrm>
            <a:off x="3455150" y="1818525"/>
            <a:ext cx="4716800" cy="2763524"/>
          </a:xfrm>
          <a:prstGeom prst="rect">
            <a:avLst/>
          </a:prstGeom>
          <a:noFill/>
          <a:ln>
            <a:noFill/>
          </a:ln>
          <a:effectLst>
            <a:outerShdw blurRad="57150" dist="19050" dir="5400000" algn="bl" rotWithShape="0">
              <a:srgbClr val="000000">
                <a:alpha val="50000"/>
              </a:srgbClr>
            </a:outerShdw>
          </a:effectLst>
        </p:spPr>
      </p:pic>
      <p:sp>
        <p:nvSpPr>
          <p:cNvPr id="190" name="Google Shape;190;p21"/>
          <p:cNvSpPr txBox="1"/>
          <p:nvPr/>
        </p:nvSpPr>
        <p:spPr>
          <a:xfrm>
            <a:off x="5158700" y="1227675"/>
            <a:ext cx="3658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chemeClr val="dk2"/>
                </a:solidFill>
                <a:latin typeface="Times"/>
                <a:ea typeface="Times"/>
                <a:cs typeface="Times"/>
                <a:sym typeface="Times"/>
              </a:rPr>
              <a:t>Chiming with yourself? </a:t>
            </a:r>
            <a:endParaRPr sz="1700">
              <a:latin typeface="Times"/>
              <a:ea typeface="Times"/>
              <a:cs typeface="Times"/>
              <a:sym typeface="Times"/>
            </a:endParaRPr>
          </a:p>
        </p:txBody>
      </p:sp>
      <p:sp>
        <p:nvSpPr>
          <p:cNvPr id="191" name="Google Shape;191;p21"/>
          <p:cNvSpPr txBox="1"/>
          <p:nvPr/>
        </p:nvSpPr>
        <p:spPr>
          <a:xfrm>
            <a:off x="1681750" y="432275"/>
            <a:ext cx="31665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a:solidFill>
                  <a:schemeClr val="dk2"/>
                </a:solidFill>
                <a:latin typeface="Times"/>
                <a:ea typeface="Times"/>
                <a:cs typeface="Times"/>
                <a:sym typeface="Times"/>
              </a:rPr>
              <a:t>How to make it in harmony with your values?</a:t>
            </a:r>
            <a:endParaRPr>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Macintosh PowerPoint</Application>
  <PresentationFormat>On-screen Show (16:9)</PresentationFormat>
  <Paragraphs>52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Nunito</vt:lpstr>
      <vt:lpstr>Times</vt:lpstr>
      <vt:lpstr>Calibri</vt:lpstr>
      <vt:lpstr>Arial</vt:lpstr>
      <vt:lpstr>Shift</vt:lpstr>
      <vt:lpstr>Responsibility behind the words</vt:lpstr>
      <vt:lpstr>Democracy VS Dictatorship</vt:lpstr>
      <vt:lpstr>PowerPoint Presentation</vt:lpstr>
      <vt:lpstr>The Dictator, Charlie Chaplin, 1940</vt:lpstr>
      <vt:lpstr>PowerPoint Presentation</vt:lpstr>
      <vt:lpstr>PowerPoint Presentation</vt:lpstr>
      <vt:lpstr>PowerPoint Presentation</vt:lpstr>
      <vt:lpstr>PowerPoint Presentation</vt:lpstr>
      <vt:lpstr>PowerPoint Presentation</vt:lpstr>
      <vt:lpstr>PowerPoint Presentation</vt:lpstr>
      <vt:lpstr>3. The weight of words, out of our control</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Responsibility behind the words</dc:title>
  <cp:lastModifiedBy>Microsoft Office User</cp:lastModifiedBy>
  <cp:revision>1</cp:revision>
  <dcterms:modified xsi:type="dcterms:W3CDTF">2023-03-04T11:13:24Z</dcterms:modified>
</cp:coreProperties>
</file>