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77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a5e1ed53a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a5e1ed53a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a5e1ed53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a5e1ed53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5e1ed53a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a5e1ed53a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a5e1ed53a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a5e1ed53a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a5e1ed53a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a5e1ed53a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a5e1ed53a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ea5e1ed53a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27482f5f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f27482f5f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a5e1ed53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a5e1ed53a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a5e1ed53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a5e1ed53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5e1ed53a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a5e1ed53a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a5e1ed53a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a5e1ed53a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a5e1ed53a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a5e1ed53a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a5e1ed53a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a5e1ed53a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a5e1ed53a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a5e1ed53a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a5e1ed53a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a5e1ed53a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1N2LWqmb3EFHqwcINXvsIgu0RuO3Fzx/view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1607230"/>
            <a:ext cx="53613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 dirty="0"/>
              <a:t>Final Task</a:t>
            </a:r>
            <a:endParaRPr sz="382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20" dirty="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775" y="1681250"/>
            <a:ext cx="4049149" cy="15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2388150" y="400650"/>
            <a:ext cx="4367700" cy="9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“tokenize” operator</a:t>
            </a:r>
            <a:endParaRPr sz="1333">
              <a:solidFill>
                <a:schemeClr val="dk2"/>
              </a:solidFill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t="47947" r="81244" b="23270"/>
          <a:stretch/>
        </p:blipFill>
        <p:spPr>
          <a:xfrm>
            <a:off x="304675" y="1617700"/>
            <a:ext cx="2877451" cy="2483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3" name="Google Shape;223;p22"/>
          <p:cNvSpPr txBox="1"/>
          <p:nvPr/>
        </p:nvSpPr>
        <p:spPr>
          <a:xfrm>
            <a:off x="3182125" y="2090025"/>
            <a:ext cx="178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Search for “tokenize” operator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 l="17569" t="8735" r="27458" b="37242"/>
          <a:stretch/>
        </p:blipFill>
        <p:spPr>
          <a:xfrm>
            <a:off x="4959425" y="1675725"/>
            <a:ext cx="3686726" cy="2038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5" name="Google Shape;225;p22"/>
          <p:cNvSpPr/>
          <p:nvPr/>
        </p:nvSpPr>
        <p:spPr>
          <a:xfrm>
            <a:off x="825000" y="3065400"/>
            <a:ext cx="741000" cy="2694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2"/>
          <p:cNvCxnSpPr>
            <a:stCxn id="225" idx="6"/>
            <a:endCxn id="227" idx="2"/>
          </p:cNvCxnSpPr>
          <p:nvPr/>
        </p:nvCxnSpPr>
        <p:spPr>
          <a:xfrm>
            <a:off x="1566000" y="3200100"/>
            <a:ext cx="4648200" cy="67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p22"/>
          <p:cNvSpPr/>
          <p:nvPr/>
        </p:nvSpPr>
        <p:spPr>
          <a:xfrm>
            <a:off x="6214150" y="3124350"/>
            <a:ext cx="698700" cy="286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3203125" y="3203325"/>
            <a:ext cx="176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Drag and drop it inside the Canvas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1073125" y="1000350"/>
            <a:ext cx="660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 l="30821" t="16175" r="27774" b="43037"/>
          <a:stretch/>
        </p:blipFill>
        <p:spPr>
          <a:xfrm>
            <a:off x="316675" y="840700"/>
            <a:ext cx="3561600" cy="1973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5" name="Google Shape;235;p23"/>
          <p:cNvSpPr txBox="1"/>
          <p:nvPr/>
        </p:nvSpPr>
        <p:spPr>
          <a:xfrm>
            <a:off x="4055950" y="1705775"/>
            <a:ext cx="1957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Delete the link there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Connect the 2 operators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Reconnect “Tokenize” with the other output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run the process!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2106875" y="1179575"/>
            <a:ext cx="480000" cy="400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7" name="Google Shape;237;p23"/>
          <p:cNvCxnSpPr>
            <a:stCxn id="235" idx="0"/>
            <a:endCxn id="236" idx="6"/>
          </p:cNvCxnSpPr>
          <p:nvPr/>
        </p:nvCxnSpPr>
        <p:spPr>
          <a:xfrm rot="10800000">
            <a:off x="2586850" y="1379675"/>
            <a:ext cx="2448000" cy="326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8" name="Google Shape;238;p23"/>
          <p:cNvPicPr preferRelativeResize="0"/>
          <p:nvPr/>
        </p:nvPicPr>
        <p:blipFill rotWithShape="1">
          <a:blip r:embed="rId4">
            <a:alphaModFix/>
          </a:blip>
          <a:srcRect l="28121" t="26704" r="53631" b="39670"/>
          <a:stretch/>
        </p:blipFill>
        <p:spPr>
          <a:xfrm>
            <a:off x="6278950" y="1423800"/>
            <a:ext cx="2119723" cy="21970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39" name="Google Shape;239;p23"/>
          <p:cNvCxnSpPr>
            <a:stCxn id="235" idx="3"/>
            <a:endCxn id="238" idx="1"/>
          </p:cNvCxnSpPr>
          <p:nvPr/>
        </p:nvCxnSpPr>
        <p:spPr>
          <a:xfrm rot="10800000" flipH="1">
            <a:off x="6013750" y="2522375"/>
            <a:ext cx="265200" cy="245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0" name="Google Shape;240;p23"/>
          <p:cNvPicPr preferRelativeResize="0"/>
          <p:nvPr/>
        </p:nvPicPr>
        <p:blipFill rotWithShape="1">
          <a:blip r:embed="rId5">
            <a:alphaModFix/>
          </a:blip>
          <a:srcRect l="31381" t="13917" r="27522" b="44772"/>
          <a:stretch/>
        </p:blipFill>
        <p:spPr>
          <a:xfrm>
            <a:off x="614275" y="2996075"/>
            <a:ext cx="3100824" cy="1753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3310750" y="3042775"/>
            <a:ext cx="480000" cy="400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23"/>
          <p:cNvCxnSpPr>
            <a:stCxn id="235" idx="1"/>
            <a:endCxn id="241" idx="6"/>
          </p:cNvCxnSpPr>
          <p:nvPr/>
        </p:nvCxnSpPr>
        <p:spPr>
          <a:xfrm flipH="1">
            <a:off x="3790750" y="2767775"/>
            <a:ext cx="265200" cy="475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3" name="Google Shape;243;p23"/>
          <p:cNvPicPr preferRelativeResize="0"/>
          <p:nvPr/>
        </p:nvPicPr>
        <p:blipFill rotWithShape="1">
          <a:blip r:embed="rId5">
            <a:alphaModFix/>
          </a:blip>
          <a:srcRect l="8196" r="81522" b="95342"/>
          <a:stretch/>
        </p:blipFill>
        <p:spPr>
          <a:xfrm>
            <a:off x="6117200" y="4234075"/>
            <a:ext cx="1957714" cy="498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4" name="Google Shape;244;p23"/>
          <p:cNvSpPr/>
          <p:nvPr/>
        </p:nvSpPr>
        <p:spPr>
          <a:xfrm>
            <a:off x="6485600" y="4234063"/>
            <a:ext cx="791400" cy="538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3"/>
          <p:cNvCxnSpPr>
            <a:stCxn id="235" idx="2"/>
            <a:endCxn id="244" idx="2"/>
          </p:cNvCxnSpPr>
          <p:nvPr/>
        </p:nvCxnSpPr>
        <p:spPr>
          <a:xfrm>
            <a:off x="5034850" y="3829775"/>
            <a:ext cx="1450800" cy="673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23"/>
          <p:cNvSpPr txBox="1"/>
          <p:nvPr/>
        </p:nvSpPr>
        <p:spPr>
          <a:xfrm>
            <a:off x="4159200" y="469000"/>
            <a:ext cx="4196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 you have inserted new operators, you can interconnect the operators inserted as shown, where the results of test will be transferred to Tokenize in the form of document.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2586875" y="1515700"/>
            <a:ext cx="2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6690250" y="2390425"/>
            <a:ext cx="2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3100900" y="3396925"/>
            <a:ext cx="14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6238800" y="3944575"/>
            <a:ext cx="37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4"/>
          <p:cNvPicPr preferRelativeResize="0"/>
          <p:nvPr/>
        </p:nvPicPr>
        <p:blipFill rotWithShape="1">
          <a:blip r:embed="rId3">
            <a:alphaModFix/>
          </a:blip>
          <a:srcRect l="4578" t="49167" r="70459" b="39344"/>
          <a:stretch/>
        </p:blipFill>
        <p:spPr>
          <a:xfrm>
            <a:off x="493275" y="556275"/>
            <a:ext cx="4332710" cy="1121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6" name="Google Shape;256;p24"/>
          <p:cNvSpPr txBox="1"/>
          <p:nvPr/>
        </p:nvSpPr>
        <p:spPr>
          <a:xfrm>
            <a:off x="5156613" y="749600"/>
            <a:ext cx="349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You can see how the top and bottom looks different. In the bottom you can see the initial sentence with the exclamation symbol and the full stop at the end</a:t>
            </a:r>
            <a:r>
              <a:rPr lang="en">
                <a:latin typeface="Times"/>
                <a:ea typeface="Times"/>
                <a:cs typeface="Times"/>
                <a:sym typeface="Times"/>
              </a:rPr>
              <a:t>.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l="3409" t="3335" r="70525" b="85473"/>
          <a:stretch/>
        </p:blipFill>
        <p:spPr>
          <a:xfrm>
            <a:off x="4128475" y="2360826"/>
            <a:ext cx="4644024" cy="1121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8" name="Google Shape;258;p24"/>
          <p:cNvSpPr txBox="1"/>
          <p:nvPr/>
        </p:nvSpPr>
        <p:spPr>
          <a:xfrm>
            <a:off x="629075" y="2458750"/>
            <a:ext cx="3325800" cy="1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After tokenization, on top, you can see this the output of the tokenize operator where it removed all the punctuation tokens each and every individual word.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Basically it’s a color coding that show you the tokenized text here and nothing has changed.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629075" y="631175"/>
            <a:ext cx="3737100" cy="640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4460675" y="2708675"/>
            <a:ext cx="3843000" cy="50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" name="Google Shape;261;p24"/>
          <p:cNvCxnSpPr>
            <a:stCxn id="256" idx="1"/>
            <a:endCxn id="259" idx="3"/>
          </p:cNvCxnSpPr>
          <p:nvPr/>
        </p:nvCxnSpPr>
        <p:spPr>
          <a:xfrm rot="10800000">
            <a:off x="4366113" y="951650"/>
            <a:ext cx="790500" cy="321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Google Shape;262;p24"/>
          <p:cNvCxnSpPr>
            <a:stCxn id="258" idx="3"/>
            <a:endCxn id="260" idx="1"/>
          </p:cNvCxnSpPr>
          <p:nvPr/>
        </p:nvCxnSpPr>
        <p:spPr>
          <a:xfrm rot="10800000" flipH="1">
            <a:off x="3954875" y="2961700"/>
            <a:ext cx="505800" cy="375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37500" y="288875"/>
            <a:ext cx="7505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“Extract length” operator</a:t>
            </a:r>
            <a:endParaRPr/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 t="51826" r="83304" b="26434"/>
          <a:stretch/>
        </p:blipFill>
        <p:spPr>
          <a:xfrm>
            <a:off x="1178238" y="1436487"/>
            <a:ext cx="2678573" cy="1961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9" name="Google Shape;269;p25"/>
          <p:cNvSpPr txBox="1"/>
          <p:nvPr/>
        </p:nvSpPr>
        <p:spPr>
          <a:xfrm>
            <a:off x="4902550" y="1550925"/>
            <a:ext cx="240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Search for “Extract Length” operator.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4">
            <a:alphaModFix/>
          </a:blip>
          <a:srcRect l="31183" t="31100" r="34918" b="42993"/>
          <a:stretch/>
        </p:blipFill>
        <p:spPr>
          <a:xfrm>
            <a:off x="4240600" y="2573625"/>
            <a:ext cx="4002600" cy="1720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1" name="Google Shape;271;p25"/>
          <p:cNvSpPr txBox="1"/>
          <p:nvPr/>
        </p:nvSpPr>
        <p:spPr>
          <a:xfrm>
            <a:off x="1216863" y="3733975"/>
            <a:ext cx="2601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❖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Cut the link that connect the output and the result;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❖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Drag and drop the Extract Length into the Process.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1595975" y="2674100"/>
            <a:ext cx="1128300" cy="277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25"/>
          <p:cNvCxnSpPr>
            <a:stCxn id="269" idx="1"/>
            <a:endCxn id="272" idx="6"/>
          </p:cNvCxnSpPr>
          <p:nvPr/>
        </p:nvCxnSpPr>
        <p:spPr>
          <a:xfrm flipH="1">
            <a:off x="2724250" y="1858725"/>
            <a:ext cx="2178300" cy="954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" name="Google Shape;274;p25"/>
          <p:cNvSpPr/>
          <p:nvPr/>
        </p:nvSpPr>
        <p:spPr>
          <a:xfrm>
            <a:off x="7156475" y="2629538"/>
            <a:ext cx="414300" cy="3669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" name="Google Shape;275;p25"/>
          <p:cNvCxnSpPr>
            <a:stCxn id="271" idx="0"/>
            <a:endCxn id="274" idx="2"/>
          </p:cNvCxnSpPr>
          <p:nvPr/>
        </p:nvCxnSpPr>
        <p:spPr>
          <a:xfrm rot="10800000" flipH="1">
            <a:off x="2517513" y="2812975"/>
            <a:ext cx="4638900" cy="921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6" name="Google Shape;276;p25"/>
          <p:cNvSpPr/>
          <p:nvPr/>
        </p:nvSpPr>
        <p:spPr>
          <a:xfrm>
            <a:off x="7047150" y="3622500"/>
            <a:ext cx="1019400" cy="615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7" name="Google Shape;277;p25"/>
          <p:cNvCxnSpPr>
            <a:stCxn id="271" idx="3"/>
            <a:endCxn id="276" idx="2"/>
          </p:cNvCxnSpPr>
          <p:nvPr/>
        </p:nvCxnSpPr>
        <p:spPr>
          <a:xfrm rot="10800000" flipH="1">
            <a:off x="3818163" y="3930325"/>
            <a:ext cx="3228900" cy="327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25"/>
          <p:cNvSpPr txBox="1"/>
          <p:nvPr/>
        </p:nvSpPr>
        <p:spPr>
          <a:xfrm>
            <a:off x="991275" y="843575"/>
            <a:ext cx="7075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 next what we are going to do is extract the length of our document or text document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add that data to the Process itself using Extra Length operator.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 rotWithShape="1">
          <a:blip r:embed="rId3">
            <a:alphaModFix/>
          </a:blip>
          <a:srcRect l="30726" t="16001" r="28161" b="40146"/>
          <a:stretch/>
        </p:blipFill>
        <p:spPr>
          <a:xfrm>
            <a:off x="440000" y="467750"/>
            <a:ext cx="4414877" cy="26489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4" name="Google Shape;284;p26"/>
          <p:cNvSpPr txBox="1"/>
          <p:nvPr/>
        </p:nvSpPr>
        <p:spPr>
          <a:xfrm>
            <a:off x="5196125" y="878550"/>
            <a:ext cx="2854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❖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Connect “Tokenize” with “Extract length” operator by the doc connection;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❖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 the same with the “Extract length” connecting it to the result.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❖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Run the process.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85" name="Google Shape;285;p26"/>
          <p:cNvPicPr preferRelativeResize="0"/>
          <p:nvPr/>
        </p:nvPicPr>
        <p:blipFill rotWithShape="1">
          <a:blip r:embed="rId4">
            <a:alphaModFix/>
          </a:blip>
          <a:srcRect l="7072" r="81036" b="93739"/>
          <a:stretch/>
        </p:blipFill>
        <p:spPr>
          <a:xfrm>
            <a:off x="4147501" y="3349175"/>
            <a:ext cx="3667752" cy="1086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6" name="Google Shape;286;p26"/>
          <p:cNvSpPr/>
          <p:nvPr/>
        </p:nvSpPr>
        <p:spPr>
          <a:xfrm>
            <a:off x="1951050" y="2319150"/>
            <a:ext cx="1136700" cy="505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"/>
          <p:cNvSpPr/>
          <p:nvPr/>
        </p:nvSpPr>
        <p:spPr>
          <a:xfrm>
            <a:off x="3966900" y="425500"/>
            <a:ext cx="844800" cy="2179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26"/>
          <p:cNvCxnSpPr>
            <a:endCxn id="286" idx="7"/>
          </p:cNvCxnSpPr>
          <p:nvPr/>
        </p:nvCxnSpPr>
        <p:spPr>
          <a:xfrm flipH="1">
            <a:off x="2921284" y="1087835"/>
            <a:ext cx="2466300" cy="1305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p26"/>
          <p:cNvCxnSpPr>
            <a:stCxn id="284" idx="1"/>
            <a:endCxn id="287" idx="3"/>
          </p:cNvCxnSpPr>
          <p:nvPr/>
        </p:nvCxnSpPr>
        <p:spPr>
          <a:xfrm rot="10800000">
            <a:off x="4811825" y="1515150"/>
            <a:ext cx="384300" cy="210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0" name="Google Shape;290;p26"/>
          <p:cNvSpPr/>
          <p:nvPr/>
        </p:nvSpPr>
        <p:spPr>
          <a:xfrm>
            <a:off x="4998925" y="3349175"/>
            <a:ext cx="1002000" cy="724200"/>
          </a:xfrm>
          <a:prstGeom prst="ellipse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" name="Google Shape;291;p26"/>
          <p:cNvCxnSpPr>
            <a:stCxn id="284" idx="2"/>
            <a:endCxn id="290" idx="0"/>
          </p:cNvCxnSpPr>
          <p:nvPr/>
        </p:nvCxnSpPr>
        <p:spPr>
          <a:xfrm flipH="1">
            <a:off x="5500025" y="2571750"/>
            <a:ext cx="1123200" cy="777300"/>
          </a:xfrm>
          <a:prstGeom prst="straightConnector1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l="4983" t="4171" r="17986" b="37883"/>
          <a:stretch/>
        </p:blipFill>
        <p:spPr>
          <a:xfrm>
            <a:off x="362175" y="315000"/>
            <a:ext cx="6719074" cy="28430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7" name="Google Shape;297;p27"/>
          <p:cNvSpPr txBox="1"/>
          <p:nvPr/>
        </p:nvSpPr>
        <p:spPr>
          <a:xfrm>
            <a:off x="7261400" y="663425"/>
            <a:ext cx="1560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At first view the result could be the same but check on the right of it in the table of properties.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6062450" y="387900"/>
            <a:ext cx="1119900" cy="101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" name="Google Shape;299;p27"/>
          <p:cNvCxnSpPr>
            <a:stCxn id="298" idx="2"/>
            <a:endCxn id="300" idx="0"/>
          </p:cNvCxnSpPr>
          <p:nvPr/>
        </p:nvCxnSpPr>
        <p:spPr>
          <a:xfrm flipH="1">
            <a:off x="4139300" y="1406700"/>
            <a:ext cx="2483100" cy="1494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l="71519" t="7383" r="17674" b="73014"/>
          <a:stretch/>
        </p:blipFill>
        <p:spPr>
          <a:xfrm>
            <a:off x="3208125" y="2901075"/>
            <a:ext cx="1862448" cy="1900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1" name="Google Shape;301;p27"/>
          <p:cNvSpPr txBox="1"/>
          <p:nvPr/>
        </p:nvSpPr>
        <p:spPr>
          <a:xfrm>
            <a:off x="5414100" y="3587450"/>
            <a:ext cx="337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new row has been added: it is the number of the characters after tokenization with no spaces count.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351225" y="4025275"/>
            <a:ext cx="1254600" cy="294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3" name="Google Shape;303;p27"/>
          <p:cNvCxnSpPr>
            <a:stCxn id="301" idx="1"/>
            <a:endCxn id="302" idx="6"/>
          </p:cNvCxnSpPr>
          <p:nvPr/>
        </p:nvCxnSpPr>
        <p:spPr>
          <a:xfrm flipH="1">
            <a:off x="4605900" y="4003100"/>
            <a:ext cx="808200" cy="169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Let’s try yourself! </a:t>
            </a:r>
            <a:endParaRPr sz="3400"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677200" y="1724675"/>
            <a:ext cx="76476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Now that you know how to execute processing text, try yourself with the following example file text:</a:t>
            </a:r>
            <a:endParaRPr sz="1400" b="1"/>
          </a:p>
          <a:p>
            <a:pPr marL="18288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New York Times Web News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716850" y="463875"/>
            <a:ext cx="75057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processing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716850" y="1146975"/>
            <a:ext cx="7505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Let's do a simple example to approach for the first time with RapidMiner Studio and its operator that you need for processing the texts.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Text processing is the operation used to automate the creation or manipulation of electronic text.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Using a simple file text, we’ll show you the steps to do how to process text in general and learn the tokenization process.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operator splits the text of a document into a sequence of tokens. There are several options how to specify the splitting points.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At the end you’ll try  by yourself to tokenize the text of another and longer text file.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 r="74513" b="72335"/>
          <a:stretch/>
        </p:blipFill>
        <p:spPr>
          <a:xfrm>
            <a:off x="330275" y="322025"/>
            <a:ext cx="4054099" cy="24754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2" name="Google Shape;142;p15"/>
          <p:cNvSpPr txBox="1"/>
          <p:nvPr/>
        </p:nvSpPr>
        <p:spPr>
          <a:xfrm>
            <a:off x="5364050" y="681300"/>
            <a:ext cx="291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Import the data you have: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it can be a text file as well as a statistics file. In our case we need to import a text file.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330275" y="681300"/>
            <a:ext cx="2963700" cy="976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15"/>
          <p:cNvCxnSpPr>
            <a:stCxn id="142" idx="1"/>
            <a:endCxn id="143" idx="3"/>
          </p:cNvCxnSpPr>
          <p:nvPr/>
        </p:nvCxnSpPr>
        <p:spPr>
          <a:xfrm rot="10800000">
            <a:off x="3294050" y="1169850"/>
            <a:ext cx="2070000" cy="34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15"/>
          <p:cNvPicPr preferRelativeResize="0"/>
          <p:nvPr/>
        </p:nvPicPr>
        <p:blipFill rotWithShape="1">
          <a:blip r:embed="rId4">
            <a:alphaModFix/>
          </a:blip>
          <a:srcRect l="23734" t="14679" r="23953" b="42954"/>
          <a:stretch/>
        </p:blipFill>
        <p:spPr>
          <a:xfrm>
            <a:off x="4292400" y="2753075"/>
            <a:ext cx="4499650" cy="2049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6" name="Google Shape;146;p15"/>
          <p:cNvSpPr txBox="1"/>
          <p:nvPr/>
        </p:nvSpPr>
        <p:spPr>
          <a:xfrm>
            <a:off x="514250" y="3188100"/>
            <a:ext cx="3081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Select “My computer”;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only for this case because we have already downloaded the file on our computer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5"/>
          <p:cNvCxnSpPr>
            <a:stCxn id="146" idx="3"/>
            <a:endCxn id="148" idx="1"/>
          </p:cNvCxnSpPr>
          <p:nvPr/>
        </p:nvCxnSpPr>
        <p:spPr>
          <a:xfrm rot="10800000" flipH="1">
            <a:off x="3595850" y="3485850"/>
            <a:ext cx="1540500" cy="225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5"/>
          <p:cNvSpPr/>
          <p:nvPr/>
        </p:nvSpPr>
        <p:spPr>
          <a:xfrm>
            <a:off x="5136350" y="3157425"/>
            <a:ext cx="1456800" cy="65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l="23965" t="14783" r="24059" b="14917"/>
          <a:stretch/>
        </p:blipFill>
        <p:spPr>
          <a:xfrm>
            <a:off x="269525" y="368500"/>
            <a:ext cx="5672102" cy="431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4" name="Google Shape;154;p16"/>
          <p:cNvSpPr txBox="1"/>
          <p:nvPr/>
        </p:nvSpPr>
        <p:spPr>
          <a:xfrm>
            <a:off x="5998050" y="1247925"/>
            <a:ext cx="2870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1D1F"/>
              </a:buClr>
              <a:buSzPts val="1200"/>
              <a:buFont typeface="Roboto"/>
              <a:buChar char="❖"/>
            </a:pPr>
            <a:r>
              <a:rPr lang="en" sz="1200">
                <a:solidFill>
                  <a:srgbClr val="1C1D1F"/>
                </a:solidFill>
                <a:latin typeface="Roboto"/>
                <a:ea typeface="Roboto"/>
                <a:cs typeface="Roboto"/>
                <a:sym typeface="Roboto"/>
              </a:rPr>
              <a:t>Select the folder where you have saved your file</a:t>
            </a: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1D1F"/>
              </a:buClr>
              <a:buSzPts val="1200"/>
              <a:buFont typeface="Roboto"/>
              <a:buChar char="❖"/>
            </a:pPr>
            <a:r>
              <a:rPr lang="en" sz="1200">
                <a:solidFill>
                  <a:srgbClr val="1C1D1F"/>
                </a:solidFill>
                <a:latin typeface="Roboto"/>
                <a:ea typeface="Roboto"/>
                <a:cs typeface="Roboto"/>
                <a:sym typeface="Roboto"/>
              </a:rPr>
              <a:t>Select the downloaded file called “Basic+Process.txt” before to analyze through RapidMiner</a:t>
            </a: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1D1F"/>
              </a:buClr>
              <a:buSzPts val="1200"/>
              <a:buFont typeface="Roboto"/>
              <a:buChar char="❖"/>
            </a:pPr>
            <a:r>
              <a:rPr lang="en" sz="1200">
                <a:solidFill>
                  <a:srgbClr val="1C1D1F"/>
                </a:solidFill>
                <a:latin typeface="Roboto"/>
                <a:ea typeface="Roboto"/>
                <a:cs typeface="Roboto"/>
                <a:sym typeface="Roboto"/>
              </a:rPr>
              <a:t>What are you going to do in this exercise is to read this text file to some basic manipulation just to get your heads around to Rapidminer</a:t>
            </a: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>
                <a:solidFill>
                  <a:srgbClr val="1C1D1F"/>
                </a:solidFill>
                <a:latin typeface="Roboto"/>
                <a:ea typeface="Roboto"/>
                <a:cs typeface="Roboto"/>
                <a:sym typeface="Roboto"/>
              </a:rPr>
              <a:t>Click on “next” until the end, at “finish” to import your data</a:t>
            </a:r>
            <a:r>
              <a:rPr lang="en" sz="1200">
                <a:latin typeface="Times"/>
                <a:ea typeface="Times"/>
                <a:cs typeface="Times"/>
                <a:sym typeface="Times"/>
              </a:rPr>
              <a:t> </a:t>
            </a:r>
            <a:endParaRPr sz="1200">
              <a:solidFill>
                <a:srgbClr val="1C1D1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196450" y="1206325"/>
            <a:ext cx="942300" cy="386700"/>
          </a:xfrm>
          <a:prstGeom prst="flowChartConnector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16"/>
          <p:cNvCxnSpPr>
            <a:stCxn id="155" idx="6"/>
            <a:endCxn id="154" idx="1"/>
          </p:cNvCxnSpPr>
          <p:nvPr/>
        </p:nvCxnSpPr>
        <p:spPr>
          <a:xfrm>
            <a:off x="2138750" y="1399675"/>
            <a:ext cx="3859200" cy="1326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/>
          <p:cNvPicPr preferRelativeResize="0"/>
          <p:nvPr/>
        </p:nvPicPr>
        <p:blipFill rotWithShape="1">
          <a:blip r:embed="rId3">
            <a:alphaModFix/>
          </a:blip>
          <a:srcRect t="-2007" r="72469" b="30317"/>
          <a:stretch/>
        </p:blipFill>
        <p:spPr>
          <a:xfrm>
            <a:off x="1008225" y="461500"/>
            <a:ext cx="2836776" cy="38975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2" name="Google Shape;162;p17"/>
          <p:cNvSpPr txBox="1"/>
          <p:nvPr/>
        </p:nvSpPr>
        <p:spPr>
          <a:xfrm>
            <a:off x="4399925" y="1828975"/>
            <a:ext cx="377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You can currently notice the presence of your data in your local repository. If you see it, means you made a correct import and open data procedure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1197100" y="2025175"/>
            <a:ext cx="1733100" cy="85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7"/>
          <p:cNvCxnSpPr>
            <a:stCxn id="162" idx="1"/>
            <a:endCxn id="163" idx="3"/>
          </p:cNvCxnSpPr>
          <p:nvPr/>
        </p:nvCxnSpPr>
        <p:spPr>
          <a:xfrm flipH="1">
            <a:off x="2930225" y="2352325"/>
            <a:ext cx="1469700" cy="98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/>
        </p:nvSpPr>
        <p:spPr>
          <a:xfrm>
            <a:off x="2806500" y="319975"/>
            <a:ext cx="1893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It is possible to open and read the file thanks to “Read Document” operator.  You can find it in the “Operators” section, it’s easier to use the search bar.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t="39581" r="71985" b="9385"/>
          <a:stretch/>
        </p:blipFill>
        <p:spPr>
          <a:xfrm>
            <a:off x="268650" y="747950"/>
            <a:ext cx="2574950" cy="25525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4">
            <a:alphaModFix/>
          </a:blip>
          <a:srcRect t="4395" r="57574" b="17117"/>
          <a:stretch/>
        </p:blipFill>
        <p:spPr>
          <a:xfrm>
            <a:off x="4699500" y="511125"/>
            <a:ext cx="3927302" cy="38525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2" name="Google Shape;172;p18"/>
          <p:cNvSpPr/>
          <p:nvPr/>
        </p:nvSpPr>
        <p:spPr>
          <a:xfrm>
            <a:off x="390000" y="1561550"/>
            <a:ext cx="1053000" cy="807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4826350" y="3115175"/>
            <a:ext cx="1015200" cy="621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4" name="Google Shape;174;p18"/>
          <p:cNvCxnSpPr>
            <a:stCxn id="173" idx="7"/>
            <a:endCxn id="175" idx="1"/>
          </p:cNvCxnSpPr>
          <p:nvPr/>
        </p:nvCxnSpPr>
        <p:spPr>
          <a:xfrm rot="10800000" flipH="1">
            <a:off x="5692877" y="2437262"/>
            <a:ext cx="1934400" cy="76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18"/>
          <p:cNvSpPr txBox="1"/>
          <p:nvPr/>
        </p:nvSpPr>
        <p:spPr>
          <a:xfrm>
            <a:off x="2930650" y="2921600"/>
            <a:ext cx="1681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Drag and drop the “Read Document” operator (1)  in the “Process” panel and then (2) select it.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18"/>
          <p:cNvCxnSpPr>
            <a:stCxn id="169" idx="1"/>
            <a:endCxn id="172" idx="6"/>
          </p:cNvCxnSpPr>
          <p:nvPr/>
        </p:nvCxnSpPr>
        <p:spPr>
          <a:xfrm flipH="1">
            <a:off x="1443000" y="1166575"/>
            <a:ext cx="1363500" cy="798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18"/>
          <p:cNvCxnSpPr>
            <a:stCxn id="176" idx="3"/>
            <a:endCxn id="173" idx="2"/>
          </p:cNvCxnSpPr>
          <p:nvPr/>
        </p:nvCxnSpPr>
        <p:spPr>
          <a:xfrm rot="10800000" flipH="1">
            <a:off x="4612450" y="3425750"/>
            <a:ext cx="213900" cy="12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8"/>
          <p:cNvSpPr txBox="1"/>
          <p:nvPr/>
        </p:nvSpPr>
        <p:spPr>
          <a:xfrm>
            <a:off x="7627200" y="2260400"/>
            <a:ext cx="443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5206425" y="3645488"/>
            <a:ext cx="40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(1)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/>
        </p:nvSpPr>
        <p:spPr>
          <a:xfrm>
            <a:off x="6586775" y="1230438"/>
            <a:ext cx="2265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★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Click there in “Parameters” to browse in the folder you saved the file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★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Select the file “Basic+Process” downloaded before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Char char="★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open 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 rotWithShape="1">
          <a:blip r:embed="rId3">
            <a:alphaModFix/>
          </a:blip>
          <a:srcRect l="31299" t="4374" b="21104"/>
          <a:stretch/>
        </p:blipFill>
        <p:spPr>
          <a:xfrm>
            <a:off x="346750" y="531475"/>
            <a:ext cx="6344626" cy="39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/>
          <p:nvPr/>
        </p:nvSpPr>
        <p:spPr>
          <a:xfrm>
            <a:off x="6291775" y="776125"/>
            <a:ext cx="399600" cy="404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7" name="Google Shape;187;p19"/>
          <p:cNvCxnSpPr>
            <a:stCxn id="184" idx="0"/>
            <a:endCxn id="186" idx="6"/>
          </p:cNvCxnSpPr>
          <p:nvPr/>
        </p:nvCxnSpPr>
        <p:spPr>
          <a:xfrm rot="10800000">
            <a:off x="6691475" y="978138"/>
            <a:ext cx="1027800" cy="252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19"/>
          <p:cNvCxnSpPr>
            <a:stCxn id="185" idx="3"/>
          </p:cNvCxnSpPr>
          <p:nvPr/>
        </p:nvCxnSpPr>
        <p:spPr>
          <a:xfrm rot="10800000">
            <a:off x="1916876" y="2457162"/>
            <a:ext cx="4774500" cy="2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19"/>
          <p:cNvCxnSpPr>
            <a:stCxn id="184" idx="2"/>
            <a:endCxn id="190" idx="7"/>
          </p:cNvCxnSpPr>
          <p:nvPr/>
        </p:nvCxnSpPr>
        <p:spPr>
          <a:xfrm flipH="1">
            <a:off x="3308375" y="3570138"/>
            <a:ext cx="4410900" cy="441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0" name="Google Shape;190;p19"/>
          <p:cNvSpPr/>
          <p:nvPr/>
        </p:nvSpPr>
        <p:spPr>
          <a:xfrm>
            <a:off x="2920100" y="3952075"/>
            <a:ext cx="454800" cy="404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l="20740" t="5398" r="26132" b="54614"/>
          <a:stretch/>
        </p:blipFill>
        <p:spPr>
          <a:xfrm>
            <a:off x="395725" y="475875"/>
            <a:ext cx="4176274" cy="1768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4">
            <a:alphaModFix/>
          </a:blip>
          <a:srcRect l="21015" t="3941" r="26247" b="55046"/>
          <a:stretch/>
        </p:blipFill>
        <p:spPr>
          <a:xfrm>
            <a:off x="374675" y="2571750"/>
            <a:ext cx="4218374" cy="18455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7" name="Google Shape;197;p20"/>
          <p:cNvSpPr txBox="1"/>
          <p:nvPr/>
        </p:nvSpPr>
        <p:spPr>
          <a:xfrm>
            <a:off x="5223825" y="1370450"/>
            <a:ext cx="3443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Connect the output and the result points together, clicking and dragging from the first to the second one.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Then release to see the connecting line and if you want also to see the output printed later when we will run the process.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873300" y="917700"/>
            <a:ext cx="3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784475" y="2967700"/>
            <a:ext cx="147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20"/>
          <p:cNvCxnSpPr>
            <a:stCxn id="197" idx="1"/>
            <a:endCxn id="195" idx="3"/>
          </p:cNvCxnSpPr>
          <p:nvPr/>
        </p:nvCxnSpPr>
        <p:spPr>
          <a:xfrm rot="10800000">
            <a:off x="4571925" y="1359950"/>
            <a:ext cx="651900" cy="1072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0"/>
          <p:cNvCxnSpPr>
            <a:stCxn id="197" idx="1"/>
            <a:endCxn id="196" idx="3"/>
          </p:cNvCxnSpPr>
          <p:nvPr/>
        </p:nvCxnSpPr>
        <p:spPr>
          <a:xfrm flipH="1">
            <a:off x="4592925" y="2432450"/>
            <a:ext cx="630900" cy="1062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 l="5246" r="83501" b="95632"/>
          <a:stretch/>
        </p:blipFill>
        <p:spPr>
          <a:xfrm>
            <a:off x="3554425" y="436100"/>
            <a:ext cx="1833298" cy="400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4">
            <a:alphaModFix/>
          </a:blip>
          <a:srcRect l="4822" r="6193" b="38153"/>
          <a:stretch/>
        </p:blipFill>
        <p:spPr>
          <a:xfrm>
            <a:off x="2408225" y="995400"/>
            <a:ext cx="6295027" cy="3215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8" name="Google Shape;208;p21"/>
          <p:cNvSpPr txBox="1"/>
          <p:nvPr/>
        </p:nvSpPr>
        <p:spPr>
          <a:xfrm>
            <a:off x="2134400" y="293300"/>
            <a:ext cx="1340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Now let's run this process.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4312500" y="436100"/>
            <a:ext cx="519000" cy="341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227525" y="3155925"/>
            <a:ext cx="16539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152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"/>
              <a:buChar char="★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same text here in the bottom black.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21"/>
          <p:cNvCxnSpPr>
            <a:stCxn id="208" idx="3"/>
            <a:endCxn id="209" idx="2"/>
          </p:cNvCxnSpPr>
          <p:nvPr/>
        </p:nvCxnSpPr>
        <p:spPr>
          <a:xfrm rot="10800000" flipH="1">
            <a:off x="3474800" y="606800"/>
            <a:ext cx="837600" cy="10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" name="Google Shape;212;p21"/>
          <p:cNvSpPr txBox="1"/>
          <p:nvPr/>
        </p:nvSpPr>
        <p:spPr>
          <a:xfrm>
            <a:off x="190500" y="1082475"/>
            <a:ext cx="19440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“Results view”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152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"/>
              <a:buChar char="★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results of that is showing a couple of different pins text here in the top and pink.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2349025" y="1247850"/>
            <a:ext cx="1800300" cy="400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214;p21"/>
          <p:cNvCxnSpPr>
            <a:stCxn id="212" idx="3"/>
            <a:endCxn id="213" idx="2"/>
          </p:cNvCxnSpPr>
          <p:nvPr/>
        </p:nvCxnSpPr>
        <p:spPr>
          <a:xfrm rot="10800000" flipH="1">
            <a:off x="2134500" y="1447875"/>
            <a:ext cx="214500" cy="578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1"/>
          <p:cNvCxnSpPr>
            <a:stCxn id="210" idx="3"/>
            <a:endCxn id="216" idx="2"/>
          </p:cNvCxnSpPr>
          <p:nvPr/>
        </p:nvCxnSpPr>
        <p:spPr>
          <a:xfrm>
            <a:off x="1881425" y="3727725"/>
            <a:ext cx="502800" cy="60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21"/>
          <p:cNvSpPr/>
          <p:nvPr/>
        </p:nvSpPr>
        <p:spPr>
          <a:xfrm>
            <a:off x="2384275" y="3617475"/>
            <a:ext cx="1800300" cy="341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Macintosh PowerPoint</Application>
  <PresentationFormat>On-screen Show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Nunito</vt:lpstr>
      <vt:lpstr>Times</vt:lpstr>
      <vt:lpstr>Calibri</vt:lpstr>
      <vt:lpstr>Arial</vt:lpstr>
      <vt:lpstr>Roboto</vt:lpstr>
      <vt:lpstr>Shift</vt:lpstr>
      <vt:lpstr>Final Task </vt:lpstr>
      <vt:lpstr>Examples of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“tokenize” operator</vt:lpstr>
      <vt:lpstr>PowerPoint Presentation</vt:lpstr>
      <vt:lpstr>PowerPoint Presentation</vt:lpstr>
      <vt:lpstr>“Extract length” operator</vt:lpstr>
      <vt:lpstr>PowerPoint Presentation</vt:lpstr>
      <vt:lpstr>PowerPoint Presentation</vt:lpstr>
      <vt:lpstr>Let’s try yourself!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Task </dc:title>
  <cp:lastModifiedBy>Microsoft Office User</cp:lastModifiedBy>
  <cp:revision>1</cp:revision>
  <dcterms:modified xsi:type="dcterms:W3CDTF">2023-03-04T09:52:55Z</dcterms:modified>
</cp:coreProperties>
</file>